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9"/>
  </p:notesMasterIdLst>
  <p:sldIdLst>
    <p:sldId id="256" r:id="rId3"/>
    <p:sldId id="257" r:id="rId4"/>
    <p:sldId id="262" r:id="rId5"/>
    <p:sldId id="305" r:id="rId6"/>
    <p:sldId id="303" r:id="rId7"/>
    <p:sldId id="304" r:id="rId8"/>
    <p:sldId id="261" r:id="rId9"/>
    <p:sldId id="264" r:id="rId10"/>
    <p:sldId id="263" r:id="rId11"/>
    <p:sldId id="265" r:id="rId12"/>
    <p:sldId id="267" r:id="rId13"/>
    <p:sldId id="266" r:id="rId14"/>
    <p:sldId id="268" r:id="rId15"/>
    <p:sldId id="270" r:id="rId16"/>
    <p:sldId id="271" r:id="rId17"/>
    <p:sldId id="272" r:id="rId18"/>
    <p:sldId id="275" r:id="rId19"/>
    <p:sldId id="273" r:id="rId20"/>
    <p:sldId id="281" r:id="rId21"/>
    <p:sldId id="278" r:id="rId22"/>
    <p:sldId id="279" r:id="rId23"/>
    <p:sldId id="280" r:id="rId24"/>
    <p:sldId id="274" r:id="rId25"/>
    <p:sldId id="276" r:id="rId26"/>
    <p:sldId id="282" r:id="rId27"/>
    <p:sldId id="277" r:id="rId28"/>
    <p:sldId id="283" r:id="rId29"/>
    <p:sldId id="286" r:id="rId30"/>
    <p:sldId id="284" r:id="rId31"/>
    <p:sldId id="285" r:id="rId32"/>
    <p:sldId id="287" r:id="rId33"/>
    <p:sldId id="299" r:id="rId34"/>
    <p:sldId id="289" r:id="rId35"/>
    <p:sldId id="290" r:id="rId36"/>
    <p:sldId id="288" r:id="rId37"/>
    <p:sldId id="291" r:id="rId38"/>
    <p:sldId id="292" r:id="rId39"/>
    <p:sldId id="293" r:id="rId40"/>
    <p:sldId id="294" r:id="rId41"/>
    <p:sldId id="295" r:id="rId42"/>
    <p:sldId id="296" r:id="rId43"/>
    <p:sldId id="300" r:id="rId44"/>
    <p:sldId id="298" r:id="rId45"/>
    <p:sldId id="297" r:id="rId46"/>
    <p:sldId id="301" r:id="rId47"/>
    <p:sldId id="30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0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DCBFD-128B-4B88-BA0D-BB1CD6A012A4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EF733-DDB8-4347-8D91-D219C06D4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4363F1-627C-43F1-8373-D1CCC5109E9C}" type="slidenum">
              <a:rPr lang="en-GB" altLang="ru-RU" sz="1200">
                <a:solidFill>
                  <a:prstClr val="black"/>
                </a:solidFill>
              </a:rPr>
              <a:pPr eaLnBrk="1" hangingPunct="1"/>
              <a:t>2</a:t>
            </a:fld>
            <a:endParaRPr lang="en-GB" altLang="ru-RU" sz="1200">
              <a:solidFill>
                <a:prstClr val="black"/>
              </a:solidFill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279"/>
          <a:lstStyle/>
          <a:p>
            <a:pPr algn="just" eaLnBrk="1">
              <a:lnSpc>
                <a:spcPct val="93000"/>
              </a:lnSpc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r>
              <a:rPr lang="ru-RU" altLang="ru-RU" smtClean="0"/>
              <a:t>
Stomach Cancer Incidence Rates by Sex and World Area.</a:t>
            </a:r>
          </a:p>
          <a:p>
            <a:pPr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endParaRPr lang="ru-RU" altLang="ru-RU" smtClean="0"/>
          </a:p>
          <a:p>
            <a:pPr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r>
              <a:rPr lang="en-GB" altLang="ru-RU" smtClean="0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2A45B1-C774-499D-8CEE-4A9941D98162}" type="slidenum">
              <a:rPr lang="en-US" altLang="ru-RU" sz="1200"/>
              <a:pPr/>
              <a:t>28</a:t>
            </a:fld>
            <a:endParaRPr lang="en-US" alt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F733-DDB8-4347-8D91-D219C06D422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238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F733-DDB8-4347-8D91-D219C06D422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238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pitchFamily="34" charset="0"/>
                <a:cs typeface="Arial" pitchFamily="34" charset="0"/>
              </a:rPr>
              <a:t>Since the advent of treatment, management of primary colon malignancies has been exclusively – SURGERY and with - improvement in surgical skills, aggressiveness and patient preparation and support – resectability has increased to ~90% and mortality ~2-10%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ED2DF05-02BA-4CC8-AC91-6D7B820BA7B5}" type="slidenum">
              <a:rPr lang="en-US" altLang="ru-RU"/>
              <a:pPr/>
              <a:t>32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9EF78EF-0DCD-4F7A-913E-3FE521644E45}" type="slidenum">
              <a:rPr lang="en-US" altLang="ru-RU" sz="1200"/>
              <a:pPr/>
              <a:t>33</a:t>
            </a:fld>
            <a:endParaRPr lang="en-US" altLang="ru-RU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176CF9-5559-486F-8C5F-EA62F00FA8A9}" type="slidenum">
              <a:rPr lang="en-US" altLang="ru-RU" sz="1200"/>
              <a:pPr/>
              <a:t>44</a:t>
            </a:fld>
            <a:endParaRPr lang="en-US" altLang="ru-RU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112E4C-9ABF-4110-82A9-8895F98156AB}" type="slidenum">
              <a:rPr lang="en-US" altLang="ru-RU" sz="1200"/>
              <a:pPr/>
              <a:t>45</a:t>
            </a:fld>
            <a:endParaRPr lang="en-US" altLang="ru-RU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ABB920F-FD64-49FE-93C7-3E6C1F4EE153}" type="slidenum">
              <a:rPr lang="en-US" altLang="ru-RU"/>
              <a:pPr/>
              <a:t>3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F1F5F5B-3FDC-4414-A101-953F9198BD93}" type="slidenum">
              <a:rPr lang="en-US" altLang="ru-RU" sz="1200"/>
              <a:pPr/>
              <a:t>15</a:t>
            </a:fld>
            <a:endParaRPr lang="en-US" alt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 dirty="0" smtClean="0">
                <a:latin typeface="Arial" pitchFamily="34" charset="0"/>
                <a:cs typeface="Arial" pitchFamily="34" charset="0"/>
              </a:rPr>
              <a:t>Gross - </a:t>
            </a:r>
            <a:r>
              <a:rPr lang="en-US" altLang="ru-RU" dirty="0" err="1" smtClean="0">
                <a:latin typeface="Arial" pitchFamily="34" charset="0"/>
                <a:cs typeface="Arial" pitchFamily="34" charset="0"/>
              </a:rPr>
              <a:t>Fungating</a:t>
            </a:r>
            <a:r>
              <a:rPr lang="en-US" altLang="ru-RU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ru-RU" dirty="0" err="1" smtClean="0">
                <a:latin typeface="Arial" pitchFamily="34" charset="0"/>
                <a:cs typeface="Arial" pitchFamily="34" charset="0"/>
              </a:rPr>
              <a:t>Exophytic</a:t>
            </a:r>
            <a:r>
              <a:rPr lang="en-US" altLang="ru-RU" dirty="0" smtClean="0">
                <a:latin typeface="Arial" pitchFamily="34" charset="0"/>
                <a:cs typeface="Arial" pitchFamily="34" charset="0"/>
              </a:rPr>
              <a:t>)/ Ulcerative/ </a:t>
            </a:r>
            <a:r>
              <a:rPr lang="en-US" altLang="ru-RU" dirty="0" err="1" smtClean="0">
                <a:latin typeface="Arial" pitchFamily="34" charset="0"/>
                <a:cs typeface="Arial" pitchFamily="34" charset="0"/>
              </a:rPr>
              <a:t>Stenosing</a:t>
            </a:r>
            <a:r>
              <a:rPr lang="en-US" altLang="ru-RU" dirty="0" smtClean="0">
                <a:latin typeface="Arial" pitchFamily="34" charset="0"/>
                <a:cs typeface="Arial" pitchFamily="34" charset="0"/>
              </a:rPr>
              <a:t>(annular/ constricting/ </a:t>
            </a:r>
            <a:r>
              <a:rPr lang="en-US" altLang="ru-RU" dirty="0" err="1" smtClean="0">
                <a:latin typeface="Arial" pitchFamily="34" charset="0"/>
                <a:cs typeface="Arial" pitchFamily="34" charset="0"/>
              </a:rPr>
              <a:t>circumferrential</a:t>
            </a:r>
            <a:r>
              <a:rPr lang="en-US" alt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79087B6-7DAA-4CB3-A814-B7C92490929F}" type="slidenum">
              <a:rPr lang="en-US" altLang="ru-RU"/>
              <a:pPr/>
              <a:t>17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pitchFamily="34" charset="0"/>
                <a:cs typeface="Arial" pitchFamily="34" charset="0"/>
              </a:rPr>
              <a:t>Grading- Adeno ca only histologic type further classified by grades by BRODER (1920) based on percentage of differentiated cells found in the overall tumor specimen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)-Well diff.  (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II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)-Moderately diff. (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III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)-Poorly diff. (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IV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)- Undifferentiated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pitchFamily="34" charset="0"/>
                <a:cs typeface="Arial" pitchFamily="34" charset="0"/>
              </a:rPr>
              <a:t>DUKE (1932)- based on cytological characteristics or cells/ glandular formation and nuclear pleomorphism ranging from 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(Well diff.) to </a:t>
            </a:r>
            <a:r>
              <a:rPr lang="en-US" altLang="ru-RU" b="1" smtClean="0">
                <a:latin typeface="Arial" pitchFamily="34" charset="0"/>
                <a:cs typeface="Arial" pitchFamily="34" charset="0"/>
              </a:rPr>
              <a:t>D 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(Anaplastic)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pitchFamily="34" charset="0"/>
                <a:cs typeface="Arial" pitchFamily="34" charset="0"/>
              </a:rPr>
              <a:t>Present day- Three grade system</a:t>
            </a:r>
            <a:endParaRPr lang="en-US" altLang="ru-RU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A737D8F-DCF5-4873-A6FA-7B4C6E657DB8}" type="slidenum">
              <a:rPr lang="en-US" altLang="ru-RU"/>
              <a:pPr/>
              <a:t>18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55D873-F067-4B0D-8782-2B35D04712C1}" type="slidenum">
              <a:rPr lang="en-US" altLang="ru-RU" sz="1200"/>
              <a:pPr/>
              <a:t>23</a:t>
            </a:fld>
            <a:endParaRPr lang="en-US" altLang="ru-R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E1A7C02-5A25-47C7-9C5D-0E73D6EBE17D}" type="slidenum">
              <a:rPr lang="en-US" altLang="ru-RU"/>
              <a:pPr/>
              <a:t>25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2ABD4FE-A6EF-4D92-BD76-4DC54CD5344D}" type="slidenum">
              <a:rPr lang="en-US" altLang="ru-RU" sz="1200"/>
              <a:pPr/>
              <a:t>26</a:t>
            </a:fld>
            <a:endParaRPr lang="en-US" altLang="ru-RU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5A73A89-7B6B-4FC9-BE4F-1DEFB063226F}" type="slidenum">
              <a:rPr lang="en-US" altLang="ru-RU"/>
              <a:pPr/>
              <a:t>27</a:t>
            </a:fld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4FA01-FF9B-4083-83D7-3D660F674C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5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2BFA-8923-4939-85D1-C29842EF2A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2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3CE2-A851-4E7C-899E-6F9B17D08F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12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8425-C9A1-4C81-8A24-FEE18647D5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57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2EAC-FDCA-4422-837C-9B39B69EE7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9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4F78-6310-4D76-9F09-A3773530FD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9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B0A2-1753-4D4F-9329-48C8209E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4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9B427-4C0D-48C0-80BE-4949FE83AA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95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F4D34-2E75-4E04-9E97-35D36DE008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7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0789-713B-40CB-95D0-C1BBB945991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52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D3D46-FA26-47B8-BD57-A683184341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D7368-16D4-4B96-B825-72867610AC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5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3AFAA-7D92-49B9-B225-EF96D749F6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01FC1-236A-483D-900D-5958BCA5DD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0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E08D7-6B49-4522-A2DA-7DE28EEF97A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ED32-BA3F-4ED4-86A7-21911D776A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97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43C64-C3B2-485D-9656-F44062DAD1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2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783F8-1B51-417A-8AF7-A541BF669F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4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697BB-E65B-4219-AADB-292FA4F287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9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1DC0-A958-481D-9D01-A34154B5D1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6B2B8-7EDD-4A72-94B7-26A1B488E7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9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B17FB-3F26-4470-B086-D3965F4FB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6E4D-6003-4614-B124-9D4FAB541CD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8874-B256-4FEF-B04A-8BBAE5A79B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3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AC5B1-C06D-480C-9606-530010C58D5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44FFB-AD6B-47E9-857D-C695BCDE86E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://onlinelibrary.wiley.com/doi/10.3322/caac.21262/full#caac21262-fig-0008" TargetMode="External"/><Relationship Id="rId4" Type="http://schemas.openxmlformats.org/officeDocument/2006/relationships/hyperlink" Target="http://onlinelibrary.wiley.com/doi/10.1002/caac.v65.2/issuetoc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043608" y="260648"/>
            <a:ext cx="7772400" cy="1268761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en-US" altLang="ru-RU" dirty="0" smtClean="0"/>
              <a:t>CARCINOMA OF </a:t>
            </a:r>
            <a:br>
              <a:rPr lang="en-US" altLang="ru-RU" dirty="0" smtClean="0"/>
            </a:br>
            <a:r>
              <a:rPr lang="en-US" altLang="ru-RU" dirty="0" smtClean="0"/>
              <a:t>LARGE INTESTINE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sz="3200" dirty="0" smtClean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079" y="1628800"/>
            <a:ext cx="9144000" cy="5085184"/>
          </a:xfrm>
        </p:spPr>
        <p:txBody>
          <a:bodyPr/>
          <a:lstStyle/>
          <a:p>
            <a:r>
              <a:rPr lang="en-US" altLang="ru-RU" sz="3600" dirty="0"/>
              <a:t>The malignant tumor </a:t>
            </a:r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en-US" altLang="ru-RU" sz="3600" dirty="0"/>
              <a:t>developing from elements </a:t>
            </a:r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en-US" altLang="ru-RU" sz="3600" dirty="0"/>
              <a:t>of a epithelium mucous a large </a:t>
            </a:r>
            <a:r>
              <a:rPr lang="en-US" altLang="ru-RU" sz="3600" dirty="0" smtClean="0"/>
              <a:t>intestine</a:t>
            </a:r>
          </a:p>
          <a:p>
            <a:endParaRPr lang="en-US" altLang="ru-RU" sz="3600" dirty="0"/>
          </a:p>
          <a:p>
            <a:pPr algn="l">
              <a:spcBef>
                <a:spcPts val="0"/>
              </a:spcBef>
            </a:pPr>
            <a:r>
              <a:rPr lang="en-US" altLang="ru-RU" dirty="0"/>
              <a:t>C18 Malignant neoplasm of a colonic intestine (including caecum and appendix) </a:t>
            </a:r>
          </a:p>
          <a:p>
            <a:pPr algn="l">
              <a:spcBef>
                <a:spcPts val="0"/>
              </a:spcBef>
            </a:pPr>
            <a:r>
              <a:rPr lang="en-US" altLang="ru-RU" dirty="0"/>
              <a:t>C19 Malignant neoplasm  of </a:t>
            </a:r>
            <a:r>
              <a:rPr lang="en-US" altLang="ru-RU" dirty="0" err="1" smtClean="0"/>
              <a:t>rectosi</a:t>
            </a:r>
            <a:r>
              <a:rPr lang="en-US" altLang="ru-RU" dirty="0" err="1"/>
              <a:t>g</a:t>
            </a:r>
            <a:r>
              <a:rPr lang="en-US" altLang="ru-RU" dirty="0" err="1" smtClean="0"/>
              <a:t>moid</a:t>
            </a:r>
            <a:r>
              <a:rPr lang="en-US" altLang="ru-RU" dirty="0" smtClean="0"/>
              <a:t> </a:t>
            </a:r>
            <a:r>
              <a:rPr lang="en-US" altLang="ru-RU" dirty="0" smtClean="0"/>
              <a:t>part</a:t>
            </a:r>
          </a:p>
          <a:p>
            <a:pPr algn="l">
              <a:spcBef>
                <a:spcPts val="0"/>
              </a:spcBef>
            </a:pPr>
            <a:r>
              <a:rPr lang="en-US" altLang="ru-RU" dirty="0" smtClean="0"/>
              <a:t>C20 </a:t>
            </a:r>
            <a:r>
              <a:rPr lang="en-US" altLang="ru-RU" dirty="0"/>
              <a:t>Malignant neoplasm of a rectum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en-US" dirty="0" smtClean="0"/>
              <a:t>2. Not </a:t>
            </a:r>
            <a:r>
              <a:rPr lang="en-US" dirty="0" err="1" smtClean="0"/>
              <a:t>heriditary</a:t>
            </a:r>
            <a:r>
              <a:rPr lang="en-US" dirty="0" smtClean="0"/>
              <a:t>-sporadic CRC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 err="1" smtClean="0"/>
              <a:t>heriditary</a:t>
            </a:r>
            <a:r>
              <a:rPr lang="en-US" dirty="0" smtClean="0"/>
              <a:t>-sporadic CRC makes about 95% of cases of a colon cancer</a:t>
            </a:r>
          </a:p>
          <a:p>
            <a:r>
              <a:rPr lang="en-US" dirty="0" smtClean="0"/>
              <a:t>APC gene mutations - loss of an allele in the 5th chromosome at - 30-50% of patients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0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</a:br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>Summary </a:t>
            </a:r>
            <a:r>
              <a:rPr lang="en-US" sz="2800" b="1" dirty="0">
                <a:solidFill>
                  <a:srgbClr val="000000"/>
                </a:solidFill>
                <a:latin typeface="YCLOW E+ Frutiger LT Std"/>
              </a:rPr>
              <a:t>of Selected Risk Factors for Colorectal Cancer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dirty="0">
                <a:solidFill>
                  <a:srgbClr val="000000"/>
                </a:solidFill>
                <a:latin typeface="YCLOW E+ Frutiger LT Std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6131024" cy="602128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YCLOW E+ Frutiger LT Std"/>
              </a:rPr>
              <a:t>that </a:t>
            </a:r>
            <a:r>
              <a:rPr lang="en-US" sz="3200" b="1" dirty="0">
                <a:solidFill>
                  <a:srgbClr val="000000"/>
                </a:solidFill>
                <a:latin typeface="YCLOW E+ Frutiger LT Std"/>
              </a:rPr>
              <a:t>increase </a:t>
            </a:r>
            <a:r>
              <a:rPr lang="en-US" sz="3200" b="1" dirty="0" smtClean="0">
                <a:solidFill>
                  <a:srgbClr val="000000"/>
                </a:solidFill>
                <a:latin typeface="YCLOW E+ Frutiger LT Std"/>
              </a:rPr>
              <a:t>risk: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YCLOW E+ Frutiger LT Std"/>
              </a:rPr>
              <a:t>Heredity </a:t>
            </a:r>
            <a:r>
              <a:rPr lang="en-US" sz="3200" b="1" dirty="0">
                <a:solidFill>
                  <a:srgbClr val="000000"/>
                </a:solidFill>
                <a:latin typeface="YCLOW E+ Frutiger LT Std"/>
              </a:rPr>
              <a:t>and Medical History </a:t>
            </a:r>
            <a:endParaRPr lang="en-US" sz="3200" b="1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Family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history 1 first-degree </a:t>
            </a:r>
            <a:endParaRPr lang="en-US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relative more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than 1 </a:t>
            </a:r>
            <a:endParaRPr lang="en-US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relative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with diagnosis before age </a:t>
            </a: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45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Inflammatory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bowel </a:t>
            </a: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disease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Crohn disease (colon) </a:t>
            </a:r>
            <a:endParaRPr lang="en-US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Ulcerative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>colitis </a:t>
            </a: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colon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rectum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Diabetes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64288" y="836712"/>
            <a:ext cx="1522512" cy="602128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YCLOW E+ Frutiger LT Std"/>
              </a:rPr>
              <a:t>Relative Risk</a:t>
            </a: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*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Factors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2.2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4.0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3.9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2.6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2.8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YCLOW E+ Frutiger LT Std"/>
              </a:rPr>
              <a:t>1.9</a:t>
            </a:r>
            <a:endParaRPr lang="en-US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YCLOW E+ Frutiger LT Std"/>
              </a:rPr>
              <a:t>1.2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26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</a:br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>Summary </a:t>
            </a:r>
            <a:r>
              <a:rPr lang="en-US" sz="2800" b="1" dirty="0">
                <a:solidFill>
                  <a:srgbClr val="000000"/>
                </a:solidFill>
                <a:latin typeface="YCLOW E+ Frutiger LT Std"/>
              </a:rPr>
              <a:t>of Selected Risk Factors for Colorectal Cancer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dirty="0">
                <a:solidFill>
                  <a:srgbClr val="000000"/>
                </a:solidFill>
                <a:latin typeface="YCLOW E+ Frutiger LT Std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6131024" cy="602128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YCLOW E+ Frutiger LT Std"/>
              </a:rPr>
              <a:t>that </a:t>
            </a:r>
            <a:r>
              <a:rPr lang="en-US" b="1" dirty="0">
                <a:solidFill>
                  <a:srgbClr val="000000"/>
                </a:solidFill>
                <a:latin typeface="YCLOW E+ Frutiger LT Std"/>
              </a:rPr>
              <a:t>increase </a:t>
            </a:r>
            <a:r>
              <a:rPr lang="en-US" b="1" dirty="0" smtClean="0">
                <a:solidFill>
                  <a:srgbClr val="000000"/>
                </a:solidFill>
                <a:latin typeface="YCLOW E+ Frutiger LT Std"/>
              </a:rPr>
              <a:t>risk: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YCLOW E+ Frutiger LT Std"/>
              </a:rPr>
              <a:t>Behavioral factors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YCLOW E+ Frutiger LT Std"/>
              </a:rPr>
              <a:t>Alcohol consumption (heavy vs. nondrinkers) </a:t>
            </a:r>
            <a:endParaRPr lang="en-US" sz="3600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Obesity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Red meat consumption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Processed meat consumption Smoking (current vs. never) </a:t>
            </a:r>
          </a:p>
          <a:p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64288" y="836712"/>
            <a:ext cx="1522512" cy="602128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YCLOW E+ Frutiger LT Std"/>
              </a:rPr>
              <a:t>Relative Risk</a:t>
            </a: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*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Factors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1.6</a:t>
            </a:r>
          </a:p>
          <a:p>
            <a:pPr marL="0" indent="0">
              <a:buNone/>
            </a:pPr>
            <a:endParaRPr lang="en-US" sz="3600" dirty="0" smtClean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1.2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1.2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1.2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YCLOW E+ Frutiger LT Std"/>
              </a:rPr>
              <a:t>1.2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26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</a:br>
            <a:r>
              <a:rPr lang="en-US" sz="2800" b="1" dirty="0" smtClean="0">
                <a:solidFill>
                  <a:srgbClr val="000000"/>
                </a:solidFill>
                <a:latin typeface="YCLOW E+ Frutiger LT Std"/>
              </a:rPr>
              <a:t>Summary </a:t>
            </a:r>
            <a:r>
              <a:rPr lang="en-US" sz="2800" b="1" dirty="0">
                <a:solidFill>
                  <a:srgbClr val="000000"/>
                </a:solidFill>
                <a:latin typeface="YCLOW E+ Frutiger LT Std"/>
              </a:rPr>
              <a:t>of Selected Risk Factors for Colorectal Cancer </a:t>
            </a:r>
            <a:r>
              <a:rPr lang="en-US" dirty="0">
                <a:solidFill>
                  <a:srgbClr val="000000"/>
                </a:solidFill>
                <a:latin typeface="YCLOW E+ Frutiger LT Std"/>
              </a:rPr>
              <a:t/>
            </a:r>
            <a:br>
              <a:rPr lang="en-US" dirty="0">
                <a:solidFill>
                  <a:srgbClr val="000000"/>
                </a:solidFill>
                <a:latin typeface="YCLOW E+ Frutiger LT Std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6131024" cy="602128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YCLOW E+ Frutiger LT Std"/>
              </a:rPr>
              <a:t>Factors that decrease risk: </a:t>
            </a: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Physical activity (colon)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Dairy consumption</a:t>
            </a:r>
            <a:endParaRPr lang="en-US" sz="3200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Fruit consumption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Vegetable consumption</a:t>
            </a:r>
            <a:r>
              <a:rPr lang="en-US" sz="3200" dirty="0">
                <a:solidFill>
                  <a:srgbClr val="000000"/>
                </a:solidFill>
                <a:latin typeface="YCLOW E+ Frutiger LT Std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Total dietary fiber (10 g/day)</a:t>
            </a:r>
            <a:r>
              <a:rPr lang="en-US" sz="3200" dirty="0">
                <a:solidFill>
                  <a:srgbClr val="000000"/>
                </a:solidFill>
                <a:latin typeface="YCLOW E+ Frutiger LT Std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	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88224" y="836712"/>
            <a:ext cx="2098576" cy="602128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YCLOW E+ Frutiger LT Std"/>
              </a:rPr>
              <a:t>Relative Risk</a:t>
            </a: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*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YCLOW E+ Frutiger LT Std"/>
              </a:rPr>
              <a:t>Factors </a:t>
            </a: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0.7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YCLOW E+ Frutiger LT Std"/>
              </a:rPr>
              <a:t>0.8 </a:t>
            </a:r>
            <a:endParaRPr lang="en-US" sz="3200" dirty="0">
              <a:solidFill>
                <a:srgbClr val="000000"/>
              </a:solidFill>
              <a:latin typeface="YCLOW E+ Frutiger LT Std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YCLOW E+ Frutiger LT Std"/>
              </a:rPr>
              <a:t>0.9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YCLOW E+ Frutiger LT Std"/>
              </a:rPr>
              <a:t>0.9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YCLOW E+ Frutiger LT Std"/>
              </a:rPr>
              <a:t>0.9</a:t>
            </a:r>
            <a:endParaRPr lang="en-US" sz="3200" b="1" dirty="0" smtClean="0">
              <a:solidFill>
                <a:srgbClr val="000000"/>
              </a:solidFill>
              <a:latin typeface="YCLOW E+ Frutiger LT Std"/>
            </a:endParaRPr>
          </a:p>
        </p:txBody>
      </p:sp>
    </p:spTree>
    <p:extLst>
      <p:ext uri="{BB962C8B-B14F-4D97-AF65-F5344CB8AC3E}">
        <p14:creationId xmlns:p14="http://schemas.microsoft.com/office/powerpoint/2010/main" val="40261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/>
          <a:lstStyle/>
          <a:p>
            <a:r>
              <a:rPr lang="en-US" dirty="0" smtClean="0"/>
              <a:t>Precancerous diseases of a large intestine: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4941168"/>
          </a:xfrm>
        </p:spPr>
        <p:txBody>
          <a:bodyPr/>
          <a:lstStyle/>
          <a:p>
            <a:r>
              <a:rPr lang="en-US" dirty="0"/>
              <a:t>1. Single and multiple polyps </a:t>
            </a:r>
          </a:p>
          <a:p>
            <a:pPr algn="l"/>
            <a:r>
              <a:rPr lang="en-US" dirty="0"/>
              <a:t>Risk of a malignancy of a polyp at the sizes to 1 cm-1,1 </a:t>
            </a:r>
            <a:r>
              <a:rPr lang="en-US" dirty="0" smtClean="0"/>
              <a:t> </a:t>
            </a:r>
            <a:r>
              <a:rPr lang="en-US" dirty="0"/>
              <a:t>%, 1-2 cm-7,7 </a:t>
            </a:r>
            <a:r>
              <a:rPr lang="en-US" dirty="0" smtClean="0"/>
              <a:t>%, 2 </a:t>
            </a:r>
            <a:r>
              <a:rPr lang="en-US" dirty="0"/>
              <a:t>cm – 42</a:t>
            </a:r>
            <a:r>
              <a:rPr lang="en-US" dirty="0" smtClean="0"/>
              <a:t>%.</a:t>
            </a:r>
          </a:p>
          <a:p>
            <a:r>
              <a:rPr lang="en-US" dirty="0"/>
              <a:t>2. Nonspecific ulcerative </a:t>
            </a:r>
            <a:r>
              <a:rPr lang="en-US" dirty="0" smtClean="0"/>
              <a:t>colitis</a:t>
            </a:r>
          </a:p>
          <a:p>
            <a:pPr algn="l"/>
            <a:r>
              <a:rPr lang="en-US" dirty="0" smtClean="0"/>
              <a:t>The risk of development of cancer lasting disease more than 10 years increases up to 20%, </a:t>
            </a:r>
          </a:p>
          <a:p>
            <a:pPr algn="l"/>
            <a:r>
              <a:rPr lang="en-US" dirty="0" smtClean="0"/>
              <a:t>30 years – 60%.</a:t>
            </a:r>
          </a:p>
          <a:p>
            <a:r>
              <a:rPr lang="en-US" dirty="0" smtClean="0"/>
              <a:t>3</a:t>
            </a:r>
            <a:r>
              <a:rPr lang="en-US" dirty="0"/>
              <a:t>. Illness Krone of a large </a:t>
            </a:r>
            <a:r>
              <a:rPr lang="en-US" dirty="0" smtClean="0"/>
              <a:t>intestine.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5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7172" name="Picture 5" descr="UpToDat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44"/>
            <a:ext cx="9144000" cy="65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946" y="357911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61747" y="365065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078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sz="4800" b="1" dirty="0" smtClean="0"/>
              <a:t>Classification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sz="4400" dirty="0" err="1" smtClean="0"/>
              <a:t>Patomorphological</a:t>
            </a:r>
            <a:endParaRPr lang="en-US" sz="4400" dirty="0" smtClean="0"/>
          </a:p>
          <a:p>
            <a:pPr marL="0" indent="0">
              <a:buNone/>
            </a:pPr>
            <a:r>
              <a:rPr lang="en-US" sz="3600" dirty="0" smtClean="0"/>
              <a:t>A. </a:t>
            </a:r>
            <a:r>
              <a:rPr lang="en-US" sz="3600" dirty="0" err="1" smtClean="0"/>
              <a:t>Exophytic</a:t>
            </a:r>
            <a:r>
              <a:rPr lang="en-US" sz="3600" dirty="0" smtClean="0"/>
              <a:t> (</a:t>
            </a:r>
            <a:r>
              <a:rPr lang="en-US" sz="3600" dirty="0" err="1" smtClean="0"/>
              <a:t>Fungating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r>
              <a:rPr lang="en-US" sz="3600" dirty="0" smtClean="0"/>
              <a:t>B. Endophytic (and Ulcerative)</a:t>
            </a:r>
          </a:p>
          <a:p>
            <a:pPr marL="0" indent="0">
              <a:buNone/>
            </a:pPr>
            <a:r>
              <a:rPr lang="en-US" sz="3600" dirty="0" smtClean="0"/>
              <a:t>C. </a:t>
            </a:r>
            <a:r>
              <a:rPr lang="en-US" sz="3600" dirty="0" err="1" smtClean="0"/>
              <a:t>Stenosing</a:t>
            </a:r>
            <a:r>
              <a:rPr lang="en-US" sz="3600" dirty="0" smtClean="0"/>
              <a:t> (annular, constricting, </a:t>
            </a:r>
            <a:r>
              <a:rPr lang="en-US" sz="3600" dirty="0" err="1" smtClean="0"/>
              <a:t>circumferrential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r>
              <a:rPr lang="en-US" sz="3600" dirty="0" smtClean="0"/>
              <a:t>D. Diffuse - infiltrative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0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533400" y="838200"/>
            <a:ext cx="8077200" cy="51355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Picture 2" descr="&#10;NEO001.jpg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23529"/>
          <a:stretch>
            <a:fillRect/>
          </a:stretch>
        </p:blipFill>
        <p:spPr bwMode="auto">
          <a:xfrm>
            <a:off x="4939021" y="44245"/>
            <a:ext cx="4204979" cy="67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 GI113.jpg 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42891" r="23364" b="17133"/>
          <a:stretch>
            <a:fillRect/>
          </a:stretch>
        </p:blipFill>
        <p:spPr bwMode="auto">
          <a:xfrm>
            <a:off x="0" y="44245"/>
            <a:ext cx="5105400" cy="346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 GI063.jpg 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13412" r="15596" b="25137"/>
          <a:stretch>
            <a:fillRect/>
          </a:stretch>
        </p:blipFill>
        <p:spPr bwMode="auto">
          <a:xfrm>
            <a:off x="0" y="3505200"/>
            <a:ext cx="5105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66900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</a:t>
            </a:r>
            <a:endParaRPr lang="ru-RU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3861048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00392" y="4077072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135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PATHOLOGY: WHO  Classification</a:t>
            </a:r>
          </a:p>
        </p:txBody>
      </p:sp>
      <p:sp>
        <p:nvSpPr>
          <p:cNvPr id="19459" name="Content Placeholder 5"/>
          <p:cNvSpPr>
            <a:spLocks noGrp="1"/>
          </p:cNvSpPr>
          <p:nvPr>
            <p:ph idx="1"/>
          </p:nvPr>
        </p:nvSpPr>
        <p:spPr>
          <a:xfrm>
            <a:off x="251520" y="825910"/>
            <a:ext cx="4572000" cy="6096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. Epithelial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Adeno 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 &gt;95%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Mucinous adeno Ca 17%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Signet ring cell Ca 2-4%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Squamous cell carcinoma 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SCC)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Adenosquamous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32000" lvl="2" indent="0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Undifferentiated</a:t>
            </a:r>
          </a:p>
          <a:p>
            <a:pPr marL="432000" lvl="2" indent="0" eaLnBrk="1" hangingPunct="1"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Unclassified</a:t>
            </a:r>
          </a:p>
          <a:p>
            <a:pPr marL="0" indent="0" eaLnBrk="1" hangingPunct="1">
              <a:buNone/>
            </a:pP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2400" dirty="0" err="1" smtClean="0">
                <a:latin typeface="Times New Roman" pitchFamily="18" charset="0"/>
                <a:cs typeface="Times New Roman" pitchFamily="18" charset="0"/>
              </a:rPr>
              <a:t>Neuroendocrinal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 – carcinoid</a:t>
            </a: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2400" dirty="0" err="1" smtClean="0">
                <a:latin typeface="Times New Roman" pitchFamily="18" charset="0"/>
                <a:cs typeface="Times New Roman" pitchFamily="18" charset="0"/>
              </a:rPr>
              <a:t>Nonepithelial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sarcoma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ru-RU" sz="2400" dirty="0" err="1" smtClean="0">
                <a:latin typeface="Times New Roman" pitchFamily="18" charset="0"/>
                <a:cs typeface="Times New Roman" pitchFamily="18" charset="0"/>
              </a:rPr>
              <a:t>Leiomyosarcoma</a:t>
            </a:r>
            <a:endParaRPr lang="en-US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ru-RU" sz="2400" dirty="0" err="1" smtClean="0">
                <a:latin typeface="Times New Roman" pitchFamily="18" charset="0"/>
                <a:cs typeface="Times New Roman" pitchFamily="18" charset="0"/>
              </a:rPr>
              <a:t>Liposarcoma</a:t>
            </a:r>
            <a:endParaRPr lang="en-US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ru-RU" sz="2400" dirty="0" err="1" smtClean="0">
                <a:latin typeface="Times New Roman" pitchFamily="18" charset="0"/>
                <a:cs typeface="Times New Roman" pitchFamily="18" charset="0"/>
              </a:rPr>
              <a:t>Angiosarcoma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 etc</a:t>
            </a: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buNone/>
            </a:pPr>
            <a:endParaRPr lang="en-US" alt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91000" y="908720"/>
            <a:ext cx="5105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00"/>
              </a:buClr>
              <a:buSzPct val="135000"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. Hematopoietic/ lymphoid(DLBCL)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00"/>
              </a:buClr>
              <a:buSzPct val="135000"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. Unclassified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00"/>
              </a:buClr>
              <a:buSzPct val="135000"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kern="0" dirty="0" err="1" smtClean="0">
                <a:latin typeface="Times New Roman" pitchFamily="18" charset="0"/>
                <a:cs typeface="Times New Roman" pitchFamily="18" charset="0"/>
              </a:rPr>
              <a:t>Secondaries</a:t>
            </a:r>
            <a:r>
              <a:rPr lang="en-US" sz="24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00"/>
              </a:buClr>
              <a:buSzPct val="135000"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. Tumor </a:t>
            </a:r>
            <a:r>
              <a:rPr lang="en-US" sz="2400" kern="0" dirty="0" smtClean="0">
                <a:latin typeface="Times New Roman" pitchFamily="18" charset="0"/>
                <a:cs typeface="Times New Roman" pitchFamily="18" charset="0"/>
              </a:rPr>
              <a:t>- like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lesions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00"/>
              </a:buClr>
              <a:buSzPct val="135000"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. Epithelial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atypia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in Ulcerative colitis</a:t>
            </a:r>
          </a:p>
        </p:txBody>
      </p:sp>
    </p:spTree>
    <p:extLst>
      <p:ext uri="{BB962C8B-B14F-4D97-AF65-F5344CB8AC3E}">
        <p14:creationId xmlns:p14="http://schemas.microsoft.com/office/powerpoint/2010/main" val="5581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en-US" sz="3600" dirty="0" smtClean="0"/>
              <a:t>Features of microanatomy of a wall of a colonic intestine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805264"/>
          </a:xfrm>
        </p:spPr>
        <p:txBody>
          <a:bodyPr/>
          <a:lstStyle/>
          <a:p>
            <a:r>
              <a:rPr lang="en-US" sz="2400" dirty="0" smtClean="0"/>
              <a:t>Thickness of a wall of a colonic intestine makes in the studied cases from 495 to 3501 microns in </a:t>
            </a:r>
            <a:r>
              <a:rPr lang="en-US" sz="2400" dirty="0" err="1" smtClean="0"/>
              <a:t>intertenial</a:t>
            </a:r>
            <a:r>
              <a:rPr lang="en-US" sz="2400" dirty="0" smtClean="0"/>
              <a:t> areas and from 1095 to 4007 microns in the field of tenia, on average respectively 1564,5±139,1 microns and 2588,2±242,5 microns</a:t>
            </a:r>
          </a:p>
          <a:p>
            <a:r>
              <a:rPr lang="en-US" sz="2400" dirty="0" smtClean="0"/>
              <a:t>The general width of tapes fluctuated from 14,2 mm to 25,6 mm and that averages about 30% lengths of a circle of an intestine. Width of a free muscular tape throughout a colonic intestine fluctuated from 4,3 mm to 10,3 mm, averaging 6,1±1,6 mm.  </a:t>
            </a:r>
          </a:p>
          <a:p>
            <a:r>
              <a:rPr lang="en-US" sz="2400" dirty="0" smtClean="0"/>
              <a:t>Absolute thickness of a submucosa fluctuated on average from 308,7±110,7 microns to 401,4±114,8 microns and decreased in the distal direction, reaching a difference between the right and left departments of a colonic intestine by 1,5-1,7 times.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278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8013" cy="608112"/>
          </a:xfrm>
        </p:spPr>
        <p:txBody>
          <a:bodyPr tIns="12801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ru-RU" sz="2400" dirty="0" smtClean="0"/>
              <a:t>Colon Cancer Incidence Rates by Sex and World Area</a:t>
            </a:r>
            <a:endParaRPr lang="en-GB" altLang="ru-RU" sz="2400" b="1" dirty="0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15888" y="6205538"/>
            <a:ext cx="62515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96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 smtClean="0">
                <a:solidFill>
                  <a:srgbClr val="000000"/>
                </a:solidFill>
              </a:rPr>
              <a:t>CA: A Cancer Journal for Clinicians</a:t>
            </a:r>
            <a:r>
              <a:rPr lang="en-GB" altLang="ru-RU" sz="1000" smtClean="0">
                <a:solidFill>
                  <a:srgbClr val="000000"/>
                </a:solidFill>
              </a:rPr>
              <a:t/>
            </a:r>
            <a:br>
              <a:rPr lang="en-GB" altLang="ru-RU" sz="1000" smtClean="0">
                <a:solidFill>
                  <a:srgbClr val="000000"/>
                </a:solidFill>
              </a:rPr>
            </a:br>
            <a:r>
              <a:rPr lang="en-GB" altLang="ru-RU" sz="1000" smtClean="0">
                <a:solidFill>
                  <a:srgbClr val="000000"/>
                </a:solidFill>
                <a:hlinkClick r:id="rId4"/>
              </a:rPr>
              <a:t>Volume 65, Issue 2, </a:t>
            </a:r>
            <a:r>
              <a:rPr lang="en-GB" altLang="ru-RU" sz="1000" smtClean="0">
                <a:solidFill>
                  <a:srgbClr val="000000"/>
                </a:solidFill>
              </a:rPr>
              <a:t>pages 87-108, 4 FEB 2015 DOI: 10.3322/caac.21262</a:t>
            </a:r>
            <a:br>
              <a:rPr lang="en-GB" altLang="ru-RU" sz="1000" smtClean="0">
                <a:solidFill>
                  <a:srgbClr val="000000"/>
                </a:solidFill>
              </a:rPr>
            </a:br>
            <a:r>
              <a:rPr lang="en-GB" altLang="ru-RU" sz="1000" smtClean="0">
                <a:solidFill>
                  <a:srgbClr val="000000"/>
                </a:solidFill>
                <a:hlinkClick r:id="rId5"/>
              </a:rPr>
              <a:t>http://onlinelibrary.wiley.com/doi/10.3322/caac.21262/full#caac21262-fig-0008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53120"/>
            <a:ext cx="6192688" cy="610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090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4775"/>
            <a:ext cx="72390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0466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Colon </a:t>
            </a:r>
            <a:r>
              <a:rPr lang="en-US" sz="2400" dirty="0" err="1" smtClean="0"/>
              <a:t>ascendens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818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45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197" y="620688"/>
            <a:ext cx="2451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Colon </a:t>
            </a:r>
            <a:r>
              <a:rPr lang="en-US" sz="2400" b="1" dirty="0" err="1" smtClean="0"/>
              <a:t>transversum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53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35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46407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Colon </a:t>
            </a:r>
            <a:r>
              <a:rPr lang="en-US" sz="2400" b="1" dirty="0" err="1" smtClean="0"/>
              <a:t>sigmoideum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15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eaLnBrk="1" hangingPunct="1"/>
            <a:r>
              <a:rPr lang="en-US" altLang="ru-RU" sz="2800" dirty="0" smtClean="0"/>
              <a:t>TNM Staging Classification of CRC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38" y="764704"/>
            <a:ext cx="9067800" cy="609329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1800" b="1" dirty="0" smtClean="0"/>
              <a:t>Primary tumor (T)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TX - Primary tumor cannot be assessed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T0 - No evidence of primary tumor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Tis - Carcinoma in situ: intraepithelial or invasion of lamina </a:t>
            </a:r>
            <a:r>
              <a:rPr lang="en-US" altLang="ru-RU" sz="1800" dirty="0" err="1" smtClean="0"/>
              <a:t>propria</a:t>
            </a:r>
            <a:endParaRPr lang="en-US" alt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T1 - Tumor invades submucosa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T2 - Tumor invades </a:t>
            </a:r>
            <a:r>
              <a:rPr lang="en-US" altLang="ru-RU" sz="1800" dirty="0" err="1" smtClean="0"/>
              <a:t>muscularis</a:t>
            </a:r>
            <a:r>
              <a:rPr lang="en-US" altLang="ru-RU" sz="1800" dirty="0" smtClean="0"/>
              <a:t> </a:t>
            </a:r>
            <a:r>
              <a:rPr lang="en-US" altLang="ru-RU" sz="1800" dirty="0" err="1" smtClean="0"/>
              <a:t>propria</a:t>
            </a:r>
            <a:endParaRPr lang="en-US" alt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T3 - Tumor invades through the </a:t>
            </a:r>
            <a:r>
              <a:rPr lang="en-US" altLang="ru-RU" sz="1800" dirty="0" err="1" smtClean="0"/>
              <a:t>muscularis</a:t>
            </a:r>
            <a:r>
              <a:rPr lang="en-US" altLang="ru-RU" sz="1800" dirty="0" smtClean="0"/>
              <a:t> </a:t>
            </a:r>
            <a:r>
              <a:rPr lang="en-US" altLang="ru-RU" sz="1800" dirty="0" err="1" smtClean="0"/>
              <a:t>propria</a:t>
            </a:r>
            <a:r>
              <a:rPr lang="en-US" altLang="ru-RU" sz="1800" dirty="0" smtClean="0"/>
              <a:t> into the </a:t>
            </a:r>
            <a:r>
              <a:rPr lang="en-US" altLang="ru-RU" sz="1800" dirty="0" err="1" smtClean="0"/>
              <a:t>subserosa</a:t>
            </a:r>
            <a:r>
              <a:rPr lang="en-US" altLang="ru-RU" sz="1800" dirty="0" smtClean="0"/>
              <a:t> or into </a:t>
            </a:r>
            <a:r>
              <a:rPr lang="en-US" altLang="ru-RU" sz="1800" dirty="0" err="1" smtClean="0"/>
              <a:t>nonperitonealized</a:t>
            </a:r>
            <a:r>
              <a:rPr lang="en-US" altLang="ru-RU" sz="1800" dirty="0" smtClean="0"/>
              <a:t> </a:t>
            </a:r>
            <a:r>
              <a:rPr lang="en-US" altLang="ru-RU" sz="1800" dirty="0" err="1" smtClean="0"/>
              <a:t>pericolic</a:t>
            </a:r>
            <a:r>
              <a:rPr lang="en-US" altLang="ru-RU" sz="1800" dirty="0" smtClean="0"/>
              <a:t> or perirectal tissues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T4a - Tumor directly invades other organs or structures, and/or perforates visceral peritoneum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T4b - Tumor directly invades other organs or structures, including other departments of a large intestine.</a:t>
            </a:r>
            <a:endParaRPr lang="en-US" altLang="ru-RU" sz="1800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1800" b="1" dirty="0" smtClean="0"/>
              <a:t>Regional lymph nodes (N)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NX - Regional lymph nodes cannot be assessed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N0 - No regional lymph-node metastasis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N1 - Metastasis in 1 to 3 regional lymph nodes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N2 - Metastasis in 4 or more regional lymph nodes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1800" b="1" dirty="0" smtClean="0"/>
              <a:t>Distant metastasis (M)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MX - Distant metastasis cannot be assessed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M0 - No distant metastasis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/>
              <a:t>M1 - Distant metastasis</a:t>
            </a:r>
            <a:r>
              <a:rPr lang="ru-RU" altLang="ru-RU" sz="1800" dirty="0" smtClean="0"/>
              <a:t>:М1</a:t>
            </a:r>
            <a:r>
              <a:rPr lang="en-US" altLang="ru-RU" sz="1800" dirty="0" smtClean="0"/>
              <a:t>a-1 organ(</a:t>
            </a:r>
            <a:r>
              <a:rPr lang="en-US" altLang="ru-RU" sz="1800" dirty="0" err="1" smtClean="0"/>
              <a:t>hepar</a:t>
            </a:r>
            <a:r>
              <a:rPr lang="en-US" altLang="ru-RU" sz="1800" dirty="0" smtClean="0"/>
              <a:t>, lung etc.), M1b- 2 and more organs or peritoneum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5447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linical forms CRC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 smtClean="0"/>
              <a:t>Toxico</a:t>
            </a:r>
            <a:r>
              <a:rPr lang="en-US" sz="3600" dirty="0" smtClean="0"/>
              <a:t> - anemia</a:t>
            </a:r>
          </a:p>
          <a:p>
            <a:r>
              <a:rPr lang="en-US" sz="3600" dirty="0" err="1" smtClean="0"/>
              <a:t>Coloenteritis</a:t>
            </a:r>
            <a:r>
              <a:rPr lang="en-US" sz="3600" dirty="0" smtClean="0"/>
              <a:t>-like</a:t>
            </a:r>
          </a:p>
          <a:p>
            <a:r>
              <a:rPr lang="en-US" sz="3600" dirty="0" smtClean="0"/>
              <a:t>Dyspepsia-like</a:t>
            </a:r>
          </a:p>
          <a:p>
            <a:r>
              <a:rPr lang="en-US" sz="3600" dirty="0" err="1" smtClean="0"/>
              <a:t>Obturative</a:t>
            </a:r>
            <a:endParaRPr lang="en-US" sz="3600" dirty="0" smtClean="0"/>
          </a:p>
          <a:p>
            <a:r>
              <a:rPr lang="en-US" sz="3600" dirty="0" smtClean="0"/>
              <a:t>Pseudo-inflammatory</a:t>
            </a:r>
          </a:p>
          <a:p>
            <a:r>
              <a:rPr lang="en-US" sz="3600" dirty="0" err="1" smtClean="0"/>
              <a:t>Tumoral</a:t>
            </a:r>
            <a:r>
              <a:rPr lang="en-US" sz="3600" dirty="0" smtClean="0"/>
              <a:t>, or atypia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9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Clinical sings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Related to tumor size, type, location</a:t>
            </a:r>
          </a:p>
          <a:p>
            <a:pPr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Ascending colon- the tumor is large,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exophytic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bulky and offer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Abdomen Pain 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Bleed PR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Unexplained anemia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fatigability or weight loss </a:t>
            </a:r>
          </a:p>
          <a:p>
            <a:pPr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Descending colon- offer infiltrating, annular, obstructive tumor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Altered bowel habits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Decreased stool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calibre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Frequent gas pains, bloating, fullness, cramps 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Mass P/A</a:t>
            </a:r>
          </a:p>
          <a:p>
            <a:pPr eaLnBrk="1" hangingPunct="1">
              <a:buFontTx/>
              <a:buNone/>
            </a:pPr>
            <a:endParaRPr lang="en-US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6468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sz="3600" b="1" dirty="0" smtClean="0"/>
              <a:t>CLINICAL SIGNS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Abdominal pain  44% </a:t>
            </a:r>
          </a:p>
          <a:p>
            <a:pPr eaLnBrk="1" hangingPunct="1"/>
            <a:r>
              <a:rPr lang="en-US" altLang="ru-RU" dirty="0" smtClean="0"/>
              <a:t>Change in bowel habit  43% </a:t>
            </a:r>
          </a:p>
          <a:p>
            <a:pPr eaLnBrk="1" hangingPunct="1"/>
            <a:r>
              <a:rPr lang="en-US" altLang="ru-RU" dirty="0" smtClean="0"/>
              <a:t>Hematochezia or melena 40% </a:t>
            </a:r>
          </a:p>
          <a:p>
            <a:pPr eaLnBrk="1" hangingPunct="1"/>
            <a:r>
              <a:rPr lang="en-US" altLang="ru-RU" dirty="0" smtClean="0"/>
              <a:t>Weakness 20% </a:t>
            </a:r>
          </a:p>
          <a:p>
            <a:pPr eaLnBrk="1" hangingPunct="1"/>
            <a:r>
              <a:rPr lang="en-US" altLang="ru-RU" dirty="0" smtClean="0"/>
              <a:t>Anemia without other gastrointestinal symptoms 11% </a:t>
            </a:r>
          </a:p>
          <a:p>
            <a:pPr eaLnBrk="1" hangingPunct="1"/>
            <a:r>
              <a:rPr lang="en-US" altLang="ru-RU" dirty="0" smtClean="0"/>
              <a:t>Weight loss 6% </a:t>
            </a:r>
          </a:p>
          <a:p>
            <a:pPr eaLnBrk="1" hangingPunct="1"/>
            <a:r>
              <a:rPr lang="en-US" altLang="ru-RU" dirty="0" smtClean="0"/>
              <a:t>Some patients have more than one abnormality</a:t>
            </a:r>
          </a:p>
          <a:p>
            <a:pPr eaLnBrk="1" hangingPunct="1"/>
            <a:r>
              <a:rPr lang="en-US" altLang="ru-RU" dirty="0" smtClean="0"/>
              <a:t>15 to 20% of patients have distant metastatic disease at the time of presentation </a:t>
            </a:r>
          </a:p>
          <a:p>
            <a:pPr eaLnBrk="1" hangingPunct="1"/>
            <a:endParaRPr lang="en-US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775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ru-RU" smtClean="0">
                <a:latin typeface="Times New Roman" pitchFamily="18" charset="0"/>
                <a:cs typeface="Times New Roman" pitchFamily="18" charset="0"/>
              </a:rPr>
              <a:t>DIAGNOSIS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4953000" cy="6324600"/>
          </a:xfrm>
        </p:spPr>
        <p:txBody>
          <a:bodyPr/>
          <a:lstStyle/>
          <a:p>
            <a:pPr eaLnBrk="1" hangingPunct="1"/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Complete history</a:t>
            </a:r>
          </a:p>
          <a:p>
            <a:pPr eaLnBrk="1" hangingPunct="1"/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Physical examination /DRE</a:t>
            </a:r>
          </a:p>
          <a:p>
            <a:pPr eaLnBrk="1" hangingPunct="1"/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Routine investigations</a:t>
            </a:r>
          </a:p>
          <a:p>
            <a:pPr eaLnBrk="1" hangingPunct="1"/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Confirmatory- Biopsy</a:t>
            </a:r>
          </a:p>
          <a:p>
            <a:pPr eaLnBrk="1" hangingPunct="1"/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Staging workup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CXR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Barium enema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Colonoscopy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USG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CECT abdomen-pelvis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Virtual colonoscopy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MRI</a:t>
            </a:r>
          </a:p>
          <a:p>
            <a:pPr lvl="1" eaLnBrk="1" hangingPunct="1"/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PET</a:t>
            </a:r>
          </a:p>
          <a:p>
            <a:pPr eaLnBrk="1" hangingPunct="1"/>
            <a:r>
              <a:rPr lang="en-US" alt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Gold standard- Colonoscopy+ Biopsy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4572000" y="762000"/>
            <a:ext cx="4572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135000"/>
              <a:buChar char="•"/>
              <a:defRPr sz="3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20000"/>
              </a:spcBef>
              <a:buClr>
                <a:srgbClr val="FF00FF"/>
              </a:buClr>
              <a:buSzPct val="125000"/>
              <a:buFont typeface="Arial" pitchFamily="34" charset="0"/>
              <a:buChar char="–"/>
              <a:defRPr sz="24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CCCC"/>
              </a:buClr>
              <a:buChar char="•"/>
              <a:defRPr sz="24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10000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Others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FOBT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Stool cytology 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CEA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IHC markers- keratin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Molecular markers-         oncogenes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DNA flow cytometry </a:t>
            </a:r>
          </a:p>
          <a:p>
            <a:pPr lvl="1" eaLnBrk="1" hangingPunct="1">
              <a:spcBef>
                <a:spcPct val="0"/>
              </a:spcBef>
              <a:buClr>
                <a:srgbClr val="00FF00"/>
              </a:buClr>
              <a:buSzPct val="110000"/>
              <a:buFont typeface="Arial" pitchFamily="34" charset="0"/>
              <a:buChar char="•"/>
            </a:pPr>
            <a:r>
              <a:rPr lang="en-US" alt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Immunoscintigraphy</a:t>
            </a:r>
            <a:endParaRPr lang="en-US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110000"/>
            </a:pPr>
            <a:r>
              <a:rPr lang="en-US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Screening investigations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/>
              <a:t>Diagnostic Tests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Digital rectal exam (DRE)</a:t>
            </a:r>
            <a:r>
              <a:rPr lang="ru-RU" altLang="ru-RU" sz="2000" dirty="0" smtClean="0"/>
              <a:t> -</a:t>
            </a:r>
            <a:r>
              <a:rPr lang="en-US" altLang="ru-RU" sz="2000" dirty="0" smtClean="0"/>
              <a:t> </a:t>
            </a:r>
            <a:r>
              <a:rPr lang="ru-RU" altLang="ru-RU" sz="2000" dirty="0" smtClean="0"/>
              <a:t>о</a:t>
            </a:r>
            <a:r>
              <a:rPr lang="en-US" altLang="ru-RU" sz="2000" dirty="0" err="1" smtClean="0"/>
              <a:t>bligatory</a:t>
            </a:r>
            <a:r>
              <a:rPr lang="en-US" altLang="ru-RU" sz="2000" dirty="0" smtClean="0"/>
              <a:t> research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Barium enema (BE) with or without air contrast:  used primarily to locate deformities of intestinal topography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Sigmoidoscopy, rigid type or flexible fiber optic type: used to visualize local rectal tumors or for routine screening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Colonoscopy (or colon endoscopy): Direct visual examination of the colon and rectum detects early polypoid tumors preoperatively and recurrences post-resection; Multiple biopsies may be performed at time of study to increase sensitivity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Computed tomography (CT): Used to stage disease and identify metastases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err="1" smtClean="0"/>
              <a:t>Transrectal</a:t>
            </a:r>
            <a:r>
              <a:rPr lang="en-US" altLang="ru-RU" sz="2000" dirty="0" smtClean="0"/>
              <a:t> ultrasound (TRUS): An excellent choice for preoperative staging of rectal carcinomas, included changes in </a:t>
            </a:r>
            <a:r>
              <a:rPr lang="en-US" altLang="ru-RU" sz="2000" dirty="0" err="1" smtClean="0"/>
              <a:t>mesorektum</a:t>
            </a:r>
            <a:r>
              <a:rPr lang="en-US" altLang="ru-RU" sz="20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Magnetic resonance imaging (MRI): very useful for diagnosing metastatic disease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dirty="0" smtClean="0"/>
              <a:t>Laparoscopy, -</a:t>
            </a:r>
            <a:r>
              <a:rPr lang="en-US" altLang="ru-RU" sz="2000" dirty="0" err="1" smtClean="0"/>
              <a:t>tomy</a:t>
            </a:r>
            <a:r>
              <a:rPr lang="en-US" altLang="ru-RU" sz="2000" dirty="0" smtClean="0"/>
              <a:t>: Useful in detecting metastases to abdominal regions (especially </a:t>
            </a:r>
            <a:r>
              <a:rPr lang="en-US" altLang="ru-RU" sz="2000" dirty="0" err="1" smtClean="0"/>
              <a:t>omentum</a:t>
            </a:r>
            <a:r>
              <a:rPr lang="en-US" altLang="ru-RU" sz="2000" dirty="0" smtClean="0"/>
              <a:t>, peritoneum or liver) that often remain undetected by current imaging techniques</a:t>
            </a:r>
          </a:p>
          <a:p>
            <a:pPr eaLnBrk="1" hangingPunct="1">
              <a:lnSpc>
                <a:spcPct val="90000"/>
              </a:lnSpc>
            </a:pPr>
            <a:endParaRPr lang="en-US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2882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Times New Roman"/>
              </a:rPr>
              <a:t>Performance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&amp; Benefits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Complexity,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limitations of tests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335320"/>
              </p:ext>
            </p:extLst>
          </p:nvPr>
        </p:nvGraphicFramePr>
        <p:xfrm>
          <a:off x="0" y="1556792"/>
          <a:ext cx="91440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804"/>
                <a:gridCol w="2240249"/>
                <a:gridCol w="4091947"/>
              </a:tblGrid>
              <a:tr h="279038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Flexible Sigmoidoscopy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Fairly quick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Few complications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Minimal bowel preparation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Does not require sedation or a specialist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for rectum &amp;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lower one-third of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the colon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Complexity: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Intermediate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Views only one-third of colon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Cannot remove large polyps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Small risk of infection or bowel tear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Slightly more effective when combined with annual fecal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occult blood testing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</a:t>
                      </a:r>
                      <a:r>
                        <a:rPr lang="en-US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Colonoscopy still needed if abnormalities are detected</a:t>
                      </a:r>
                      <a:r>
                        <a:rPr lang="en-US" sz="2000" b="1" dirty="0" smtClean="0"/>
                        <a:t/>
                      </a:r>
                      <a:br>
                        <a:rPr lang="en-US" sz="2000" b="1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Limited availability</a:t>
                      </a:r>
                      <a:endParaRPr lang="ru-RU" sz="2000" dirty="0"/>
                    </a:p>
                  </a:txBody>
                  <a:tcPr/>
                </a:tc>
              </a:tr>
              <a:tr h="239418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Colonoscopy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Examines entire colon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 biopsy and remove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polyps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 diagnose other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diseases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Required for abnormal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results from all other tests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Highest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Complexity: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Highest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Full bowel preparation needed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 be expensive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Sedation of some kind usually needed, necessitating a chaperone to return home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Patient may miss a day of work.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Highest risk of bowel tears or infections compared with other tests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4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692696"/>
          </a:xfrm>
        </p:spPr>
        <p:txBody>
          <a:bodyPr/>
          <a:lstStyle/>
          <a:p>
            <a:pPr eaLnBrk="1" hangingPunct="1"/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764704"/>
            <a:ext cx="8686800" cy="594089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Incidence in USA 35,8 per100,000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 developing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countries &lt;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 per 100,000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 India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incidence  -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per100,000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Mortality from a colon cancer on the second place after lung cancer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217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Times New Roman"/>
              </a:rPr>
              <a:t>Performance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&amp; Benefits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Complexity,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</a:rPr>
              <a:t>limitations of tests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013036"/>
              </p:ext>
            </p:extLst>
          </p:nvPr>
        </p:nvGraphicFramePr>
        <p:xfrm>
          <a:off x="0" y="1556792"/>
          <a:ext cx="9144000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804"/>
                <a:gridCol w="2240249"/>
                <a:gridCol w="4091947"/>
              </a:tblGrid>
              <a:tr h="279038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Double-contrast Barium Enema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 usually view entire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Few complications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No sedation needed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(for large polyps)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Complexity: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Full bowel preparation needed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Some false positive test results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Cannot remove polyps or perform biopsies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Exposure to low-dose radiation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Colonoscopy necessary if abnormalities are detected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Very limited availability</a:t>
                      </a:r>
                      <a:endParaRPr lang="ru-RU" sz="2000" dirty="0"/>
                    </a:p>
                  </a:txBody>
                  <a:tcPr/>
                </a:tc>
              </a:tr>
              <a:tr h="239418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Computed Tomographic </a:t>
                      </a:r>
                      <a:r>
                        <a:rPr lang="en-US" sz="2000" b="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Colonography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Examines entire colon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Fairly quick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Few complications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No sedation needed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Noninvasive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(for large polyps)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Complexity: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Intermediate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Full bowel preparation needed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Cannot remove polyps or perform biopsies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Exposure to low-dose radiation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Colonoscopy necessary if abnormalities are detected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• Not covered by all insurance plans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840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 of CRC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Intestinal obstruction </a:t>
            </a:r>
          </a:p>
          <a:p>
            <a:r>
              <a:rPr lang="en-US" sz="4000" dirty="0" err="1" smtClean="0"/>
              <a:t>Perifocal</a:t>
            </a:r>
            <a:r>
              <a:rPr lang="en-US" sz="4000" dirty="0" smtClean="0"/>
              <a:t> inflammatory process</a:t>
            </a:r>
          </a:p>
          <a:p>
            <a:r>
              <a:rPr lang="en-US" sz="4000" dirty="0" smtClean="0"/>
              <a:t>Perforation of a tumor</a:t>
            </a:r>
          </a:p>
          <a:p>
            <a:r>
              <a:rPr lang="en-US" sz="4000" dirty="0" smtClean="0"/>
              <a:t>Intestinal bleeding</a:t>
            </a:r>
          </a:p>
          <a:p>
            <a:r>
              <a:rPr lang="en-US" sz="4000" dirty="0" smtClean="0"/>
              <a:t>Invasion on surrounding organs and tissues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0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ru-RU" smtClean="0">
                <a:latin typeface="Times New Roman" pitchFamily="18" charset="0"/>
                <a:cs typeface="Times New Roman" pitchFamily="18" charset="0"/>
              </a:rPr>
              <a:t>SURGERY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9436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latin typeface="Times New Roman" pitchFamily="18" charset="0"/>
              </a:rPr>
              <a:t>SURGRY is the GOLD STANDARD and principle therapy of primary and non metastatic Ca colon</a:t>
            </a:r>
            <a:r>
              <a:rPr lang="en-US" altLang="ru-RU" dirty="0">
                <a:latin typeface="Times New Roman" pitchFamily="18" charset="0"/>
              </a:rPr>
              <a:t>. Operation can </a:t>
            </a:r>
            <a:r>
              <a:rPr lang="en-US" altLang="ru-RU" dirty="0" smtClean="0">
                <a:latin typeface="Times New Roman" pitchFamily="18" charset="0"/>
              </a:rPr>
              <a:t>be</a:t>
            </a:r>
          </a:p>
          <a:p>
            <a:pPr marL="0" indent="0" eaLnBrk="1" hangingPunct="1">
              <a:buNone/>
            </a:pPr>
            <a:r>
              <a:rPr lang="en-US" altLang="ru-RU" dirty="0" smtClean="0">
                <a:latin typeface="Times New Roman" pitchFamily="18" charset="0"/>
              </a:rPr>
              <a:t>      -Curative (radical)</a:t>
            </a:r>
          </a:p>
          <a:p>
            <a:pPr lvl="1" eaLnBrk="1" hangingPunct="1"/>
            <a:r>
              <a:rPr lang="en-US" altLang="ru-RU" dirty="0" smtClean="0">
                <a:latin typeface="Times New Roman" pitchFamily="18" charset="0"/>
              </a:rPr>
              <a:t>Palliative </a:t>
            </a:r>
          </a:p>
          <a:p>
            <a:pPr lvl="1" eaLnBrk="1" hangingPunct="1"/>
            <a:r>
              <a:rPr lang="en-US" altLang="ru-RU" dirty="0" smtClean="0">
                <a:latin typeface="Times New Roman" pitchFamily="18" charset="0"/>
              </a:rPr>
              <a:t>Accurate disease staging</a:t>
            </a:r>
          </a:p>
          <a:p>
            <a:pPr lvl="1" eaLnBrk="1" hangingPunct="1"/>
            <a:r>
              <a:rPr lang="en-US" altLang="ru-RU" dirty="0" smtClean="0">
                <a:latin typeface="Times New Roman" pitchFamily="18" charset="0"/>
              </a:rPr>
              <a:t> Guides adjuvant treatment</a:t>
            </a:r>
          </a:p>
          <a:p>
            <a:pPr eaLnBrk="1" hangingPunct="1"/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Likelihood of cure is greater when disease is detected at early stage</a:t>
            </a:r>
          </a:p>
          <a:p>
            <a:pPr eaLnBrk="1" hangingPunct="1"/>
            <a:endParaRPr lang="en-US" altLang="ru-RU" dirty="0" smtClean="0">
              <a:latin typeface="Times New Roman" pitchFamily="18" charset="0"/>
            </a:endParaRPr>
          </a:p>
          <a:p>
            <a:pPr eaLnBrk="1" hangingPunct="1"/>
            <a:endParaRPr lang="en-US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63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ru-RU" sz="2800" b="1" dirty="0" smtClean="0"/>
              <a:t>Treatment of CRC</a:t>
            </a: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endParaRPr lang="en-US" altLang="ru-RU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6" y="692696"/>
            <a:ext cx="9144000" cy="61653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b="1" u="sng" dirty="0" smtClean="0"/>
              <a:t>Surgical excision</a:t>
            </a:r>
            <a:r>
              <a:rPr lang="en-US" altLang="ru-RU" sz="2400" b="1" dirty="0" smtClean="0"/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Specific procedure depends on the anatomic location of the cancer, but typically involves hemicolectomy. Performance of a resection of transversal and sigmoid intestines at localization of a tumor in an average third of departments and lack of </a:t>
            </a:r>
            <a:r>
              <a:rPr lang="en-US" altLang="ru-RU" sz="2400" dirty="0" err="1" smtClean="0"/>
              <a:t>metastasises</a:t>
            </a:r>
            <a:r>
              <a:rPr lang="en-US" altLang="ru-RU" sz="2400" dirty="0" smtClean="0"/>
              <a:t> in </a:t>
            </a:r>
            <a:r>
              <a:rPr lang="en-US" altLang="ru-RU" sz="2400" dirty="0" err="1" smtClean="0"/>
              <a:t>regionaly</a:t>
            </a:r>
            <a:r>
              <a:rPr lang="en-US" altLang="ru-RU" sz="2400" dirty="0" smtClean="0"/>
              <a:t> lymph nodes is possible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Surgical resection of affected bowel with clear margins, along with the adjacent mesentery and at least 12 regional nodes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For rectal tumors, total </a:t>
            </a:r>
            <a:r>
              <a:rPr lang="en-US" altLang="ru-RU" sz="2400" dirty="0" err="1" smtClean="0"/>
              <a:t>mesorectal</a:t>
            </a:r>
            <a:r>
              <a:rPr lang="en-US" altLang="ru-RU" sz="2400" dirty="0" smtClean="0"/>
              <a:t> excision with a distal surgical margin of at least 2 cm is recommended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For tumors that are located within 6 cm of the anal verge, or involve the anal sphincter, wide surgical resection with </a:t>
            </a:r>
            <a:r>
              <a:rPr lang="en-US" altLang="ru-RU" sz="2400" dirty="0" err="1" smtClean="0"/>
              <a:t>abdomino</a:t>
            </a:r>
            <a:r>
              <a:rPr lang="en-US" altLang="ru-RU" sz="2400" dirty="0" smtClean="0"/>
              <a:t>-perineal resection and permanent colostomy is recommended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Local excision, for palliative treatment or simple polyp removal </a:t>
            </a:r>
          </a:p>
          <a:p>
            <a:pPr eaLnBrk="1" hangingPunct="1">
              <a:lnSpc>
                <a:spcPct val="80000"/>
              </a:lnSpc>
            </a:pPr>
            <a:endParaRPr lang="en-US" altLang="ru-RU" sz="24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7429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4000" dirty="0" err="1" smtClean="0"/>
              <a:t>Ileotransversoanastomosis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а – «</a:t>
            </a:r>
            <a:r>
              <a:rPr lang="en-US" altLang="ru-RU" sz="4000" dirty="0"/>
              <a:t>end-to-side</a:t>
            </a:r>
            <a:r>
              <a:rPr lang="ru-RU" sz="4000" dirty="0" smtClean="0"/>
              <a:t>», б – «</a:t>
            </a:r>
            <a:r>
              <a:rPr lang="en-US" sz="4000" dirty="0" smtClean="0"/>
              <a:t>side-to-side</a:t>
            </a:r>
            <a:r>
              <a:rPr lang="ru-RU" sz="4000" dirty="0" smtClean="0"/>
              <a:t>»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2468" name="Picture 4" descr="ANd9GcRZFltBNmuq3WV6owcXBMC4FJy2WynNe9Ot16KhSsFqpZBGLSzSnXMkCa5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84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7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ИТАк-б03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4898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ru-RU" sz="2000" dirty="0" err="1" smtClean="0"/>
              <a:t>Ileotransversoanastomosis</a:t>
            </a:r>
            <a:r>
              <a:rPr lang="en-US" altLang="ru-RU" sz="2000" dirty="0" smtClean="0"/>
              <a:t> end-to-side by a microsurgical technique. 1 - an </a:t>
            </a:r>
            <a:r>
              <a:rPr lang="en-US" altLang="ru-RU" sz="2000" dirty="0" err="1" smtClean="0"/>
              <a:t>ileal</a:t>
            </a:r>
            <a:r>
              <a:rPr lang="en-US" altLang="ru-RU" sz="2000" dirty="0" smtClean="0"/>
              <a:t> intestine, 2 - an anastomosis suture line, 3 - a </a:t>
            </a:r>
            <a:r>
              <a:rPr lang="en-US" sz="2000" dirty="0" smtClean="0"/>
              <a:t>stump of </a:t>
            </a:r>
            <a:r>
              <a:rPr lang="en-US" altLang="ru-RU" sz="2000" dirty="0" smtClean="0"/>
              <a:t>transversal colonic intestine</a:t>
            </a: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6813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sz="3200" dirty="0" err="1"/>
              <a:t>Ileotransversoanastomosis</a:t>
            </a:r>
            <a:r>
              <a:rPr lang="en-US" sz="3200" dirty="0"/>
              <a:t> end-to-side by a microsurgical </a:t>
            </a:r>
            <a:r>
              <a:rPr lang="en-US" sz="3200" dirty="0" smtClean="0"/>
              <a:t>technique, 8 days.</a:t>
            </a:r>
            <a:endParaRPr lang="ru-RU" sz="3200" dirty="0"/>
          </a:p>
        </p:txBody>
      </p:sp>
      <p:pic>
        <p:nvPicPr>
          <p:cNvPr id="5" name="2. ИТА8сут0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0053" y="1001208"/>
            <a:ext cx="7808371" cy="5856792"/>
          </a:xfrm>
        </p:spPr>
      </p:pic>
    </p:spTree>
    <p:extLst>
      <p:ext uri="{BB962C8B-B14F-4D97-AF65-F5344CB8AC3E}">
        <p14:creationId xmlns:p14="http://schemas.microsoft.com/office/powerpoint/2010/main" val="28049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sz="3200" dirty="0" err="1"/>
              <a:t>Ileotransversoanastomosis</a:t>
            </a:r>
            <a:r>
              <a:rPr lang="en-US" sz="3200" dirty="0"/>
              <a:t> end-to-side by a microsurgical technique, 8 </a:t>
            </a:r>
            <a:r>
              <a:rPr lang="en-US" sz="3200" dirty="0" smtClean="0"/>
              <a:t>months</a:t>
            </a:r>
            <a:r>
              <a:rPr lang="en-US" sz="3200" dirty="0"/>
              <a:t>.</a:t>
            </a:r>
            <a:endParaRPr lang="ru-RU" sz="3200" dirty="0"/>
          </a:p>
        </p:txBody>
      </p:sp>
      <p:pic>
        <p:nvPicPr>
          <p:cNvPr id="4" name="ИТА7мес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278" y="1124745"/>
            <a:ext cx="7488173" cy="5616624"/>
          </a:xfrm>
        </p:spPr>
      </p:pic>
    </p:spTree>
    <p:extLst>
      <p:ext uri="{BB962C8B-B14F-4D97-AF65-F5344CB8AC3E}">
        <p14:creationId xmlns:p14="http://schemas.microsoft.com/office/powerpoint/2010/main" val="11066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MAG02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4373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7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152400"/>
            <a:ext cx="91725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3068960"/>
            <a:ext cx="7467600" cy="171450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5875"/>
            <a:ext cx="9428163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4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7270"/>
          </a:xfrm>
        </p:spPr>
        <p:txBody>
          <a:bodyPr/>
          <a:lstStyle/>
          <a:p>
            <a:r>
              <a:rPr lang="en-US" sz="3200" dirty="0" err="1" smtClean="0"/>
              <a:t>Sigmosigmoanastomosis</a:t>
            </a:r>
            <a:r>
              <a:rPr lang="en-US" sz="3200" dirty="0" smtClean="0"/>
              <a:t> end-to-end </a:t>
            </a:r>
            <a:r>
              <a:rPr lang="en-US" sz="3200" dirty="0"/>
              <a:t>by a microsurgical technique, </a:t>
            </a:r>
            <a:r>
              <a:rPr lang="en-US" sz="3200" dirty="0" smtClean="0"/>
              <a:t>6 </a:t>
            </a:r>
            <a:r>
              <a:rPr lang="en-US" sz="3200" dirty="0"/>
              <a:t>days.</a:t>
            </a:r>
            <a:endParaRPr lang="ru-RU" sz="3200" dirty="0"/>
          </a:p>
        </p:txBody>
      </p:sp>
      <p:pic>
        <p:nvPicPr>
          <p:cNvPr id="4" name="1. ССА 6 с.Хламов0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179787"/>
            <a:ext cx="8136904" cy="5691626"/>
          </a:xfrm>
        </p:spPr>
      </p:pic>
    </p:spTree>
    <p:extLst>
      <p:ext uri="{BB962C8B-B14F-4D97-AF65-F5344CB8AC3E}">
        <p14:creationId xmlns:p14="http://schemas.microsoft.com/office/powerpoint/2010/main" val="19596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679" y="548680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Radiation therapy: </a:t>
            </a:r>
          </a:p>
          <a:p>
            <a:r>
              <a:rPr lang="en-US" sz="3600" dirty="0"/>
              <a:t>Postoperative radiation, with or without chemotherapy, significantly reduces local recurrence rates</a:t>
            </a:r>
          </a:p>
          <a:p>
            <a:r>
              <a:rPr lang="en-US" sz="3600" dirty="0"/>
              <a:t>Common regimen incorporates </a:t>
            </a:r>
            <a:r>
              <a:rPr lang="en-US" sz="3600" dirty="0" err="1"/>
              <a:t>infusional</a:t>
            </a:r>
            <a:r>
              <a:rPr lang="en-US" sz="3600" dirty="0"/>
              <a:t> 5-fluorouracil (5-FU) as a </a:t>
            </a:r>
            <a:r>
              <a:rPr lang="en-US" sz="3600" dirty="0" err="1"/>
              <a:t>radiosensitizer</a:t>
            </a:r>
            <a:r>
              <a:rPr lang="en-US" sz="3600" dirty="0"/>
              <a:t> to boost the efficacy of pelvic radiation</a:t>
            </a:r>
          </a:p>
          <a:p>
            <a:r>
              <a:rPr lang="en-US" sz="3600" dirty="0"/>
              <a:t>Administered as 45 to 55 </a:t>
            </a:r>
            <a:r>
              <a:rPr lang="en-US" sz="3600" dirty="0" err="1"/>
              <a:t>Gy</a:t>
            </a:r>
            <a:r>
              <a:rPr lang="en-US" sz="3600" dirty="0"/>
              <a:t> over 5 weeks </a:t>
            </a:r>
          </a:p>
          <a:p>
            <a:r>
              <a:rPr lang="en-US" sz="3600" dirty="0"/>
              <a:t>Repeated as needed </a:t>
            </a:r>
          </a:p>
        </p:txBody>
      </p:sp>
    </p:spTree>
    <p:extLst>
      <p:ext uri="{BB962C8B-B14F-4D97-AF65-F5344CB8AC3E}">
        <p14:creationId xmlns:p14="http://schemas.microsoft.com/office/powerpoint/2010/main" val="41071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/>
              <a:t>Treatment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ru-RU" sz="2400" b="1" u="sng" dirty="0" smtClean="0"/>
          </a:p>
          <a:p>
            <a:pPr eaLnBrk="1" hangingPunct="1">
              <a:buFontTx/>
              <a:buNone/>
            </a:pPr>
            <a:r>
              <a:rPr lang="en-US" altLang="ru-RU" sz="2800" b="1" u="sng" dirty="0" smtClean="0"/>
              <a:t>SYSTEMIC CHEMOTHERAPY</a:t>
            </a:r>
          </a:p>
          <a:p>
            <a:pPr eaLnBrk="1" hangingPunct="1"/>
            <a:r>
              <a:rPr lang="en-US" altLang="ru-RU" sz="2800" dirty="0" smtClean="0"/>
              <a:t>5-FU (5-fluorouracil) has been the mainstay of systemic chemotherapy for CRC </a:t>
            </a:r>
          </a:p>
          <a:p>
            <a:pPr eaLnBrk="1" hangingPunct="1"/>
            <a:r>
              <a:rPr lang="en-US" altLang="ru-RU" sz="2800" dirty="0" err="1" smtClean="0"/>
              <a:t>Capecitabine</a:t>
            </a:r>
            <a:r>
              <a:rPr lang="en-US" altLang="ru-RU" sz="2800" dirty="0" smtClean="0"/>
              <a:t> was approved in 2001 as first-line therapy for metastatic CRC </a:t>
            </a:r>
          </a:p>
          <a:p>
            <a:pPr eaLnBrk="1" hangingPunct="1"/>
            <a:r>
              <a:rPr lang="en-US" altLang="ru-RU" sz="2800" dirty="0" smtClean="0"/>
              <a:t>Irinotecan (</a:t>
            </a:r>
            <a:r>
              <a:rPr lang="en-US" altLang="ru-RU" sz="2800" dirty="0" err="1" smtClean="0"/>
              <a:t>Camptosar</a:t>
            </a:r>
            <a:r>
              <a:rPr lang="en-US" altLang="ru-RU" sz="2800" dirty="0" smtClean="0"/>
              <a:t>), </a:t>
            </a:r>
            <a:r>
              <a:rPr lang="en-US" altLang="ru-RU" sz="2800" dirty="0" err="1" smtClean="0"/>
              <a:t>Oxaliplatin</a:t>
            </a:r>
            <a:r>
              <a:rPr lang="en-US" altLang="ru-RU" sz="2800" dirty="0" smtClean="0"/>
              <a:t> (</a:t>
            </a:r>
            <a:r>
              <a:rPr lang="en-US" altLang="ru-RU" sz="2800" dirty="0" err="1" smtClean="0"/>
              <a:t>Eloxatin</a:t>
            </a:r>
            <a:r>
              <a:rPr lang="en-US" altLang="ru-RU" sz="2800" dirty="0" smtClean="0"/>
              <a:t>), Bevacizumab, </a:t>
            </a:r>
            <a:r>
              <a:rPr lang="en-US" altLang="ru-RU" sz="2800" dirty="0" err="1" smtClean="0"/>
              <a:t>Cetuximab</a:t>
            </a:r>
            <a:r>
              <a:rPr lang="en-US" altLang="ru-RU" sz="2800" dirty="0" smtClean="0"/>
              <a:t> </a:t>
            </a:r>
          </a:p>
          <a:p>
            <a:pPr eaLnBrk="1" hangingPunct="1"/>
            <a:endParaRPr lang="en-US" altLang="ru-RU" sz="2800" dirty="0" smtClean="0"/>
          </a:p>
          <a:p>
            <a:pPr eaLnBrk="1" hangingPunct="1">
              <a:buFontTx/>
              <a:buNone/>
            </a:pPr>
            <a:r>
              <a:rPr lang="en-US" altLang="ru-RU" sz="2800" b="1" u="sng" dirty="0" smtClean="0"/>
              <a:t>Electrocoagulation</a:t>
            </a:r>
            <a:r>
              <a:rPr lang="en-US" altLang="ru-RU" sz="2800" dirty="0" smtClean="0"/>
              <a:t> </a:t>
            </a:r>
          </a:p>
          <a:p>
            <a:pPr eaLnBrk="1" hangingPunct="1"/>
            <a:r>
              <a:rPr lang="en-US" altLang="ru-RU" sz="2800" dirty="0" smtClean="0"/>
              <a:t>Mostly palliative treatment for rectal carcinomas</a:t>
            </a:r>
          </a:p>
          <a:p>
            <a:pPr eaLnBrk="1" hangingPunct="1"/>
            <a:r>
              <a:rPr lang="en-US" altLang="ru-RU" sz="2800" dirty="0" smtClean="0"/>
              <a:t>Curative for small subset of patients</a:t>
            </a:r>
          </a:p>
          <a:p>
            <a:pPr eaLnBrk="1" hangingPunct="1">
              <a:buFontTx/>
              <a:buNone/>
            </a:pPr>
            <a:endParaRPr lang="en-US" alt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0812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ru-RU" sz="2800" b="1" dirty="0" smtClean="0"/>
              <a:t>Screening for high-risk people</a:t>
            </a:r>
            <a:r>
              <a:rPr lang="en-US" altLang="ru-RU" sz="2800" dirty="0" smtClean="0"/>
              <a:t> 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A first-degree relative (sibling, parent, child) who has had colorectal cancer or an adenomatous polyp: 	Screening should begin at age 40 years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Family history of familial adenomatous polyposis (FAP):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	Screening should begin at puberty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	Sigmoidoscopy - annually, beginning at age 10 to 12 years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	Colonoscopy - every five years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ru-RU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smtClean="0"/>
              <a:t>Family history of hereditary nonpolyposis colorectal cancer (HNPCC):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	Screening should begin at age 21 years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dirty="0" smtClean="0"/>
              <a:t>		Sigmoidoscopy - annually, beginning at age 10 to 12 years 	Colonoscopy - every one to two years, beginning at age 20 to 25 years or 10 years younger than the earliest case in the family, whichever comes first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11134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en-US" sz="3600" dirty="0"/>
              <a:t>Screening for high-risk people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72" y="620688"/>
            <a:ext cx="9144000" cy="6237312"/>
          </a:xfrm>
        </p:spPr>
        <p:txBody>
          <a:bodyPr/>
          <a:lstStyle/>
          <a:p>
            <a:r>
              <a:rPr lang="en-US" sz="2000" dirty="0"/>
              <a:t>Personal history of adenomatous </a:t>
            </a:r>
            <a:r>
              <a:rPr lang="en-US" sz="2000" dirty="0" smtClean="0"/>
              <a:t>polyps</a:t>
            </a:r>
            <a:r>
              <a:rPr lang="ru-RU" sz="2000" dirty="0" smtClean="0"/>
              <a:t>: </a:t>
            </a:r>
            <a:r>
              <a:rPr lang="en-US" sz="2000" dirty="0" smtClean="0"/>
              <a:t>Screening </a:t>
            </a:r>
            <a:r>
              <a:rPr lang="en-US" sz="2000" dirty="0"/>
              <a:t>should be based on pathological findings </a:t>
            </a:r>
          </a:p>
          <a:p>
            <a:r>
              <a:rPr lang="en-US" sz="2000" dirty="0"/>
              <a:t>		Advanced or multiple adenomas (3 or greater): First follow-up colonoscopy should occur in 3 </a:t>
            </a:r>
            <a:r>
              <a:rPr lang="en-US" sz="2000" dirty="0" err="1" smtClean="0"/>
              <a:t>yrs</a:t>
            </a:r>
            <a:r>
              <a:rPr lang="ru-RU" sz="2000" dirty="0" smtClean="0"/>
              <a:t>; </a:t>
            </a:r>
            <a:r>
              <a:rPr lang="en-US" sz="2000" dirty="0" smtClean="0"/>
              <a:t>1 </a:t>
            </a:r>
            <a:r>
              <a:rPr lang="en-US" sz="2000" dirty="0"/>
              <a:t>or 2 small (&lt; 1 cm) tubular adenomas: First follow-up colonoscopy should occur at 5 years </a:t>
            </a:r>
          </a:p>
          <a:p>
            <a:r>
              <a:rPr lang="en-US" sz="2000" dirty="0" smtClean="0"/>
              <a:t>Personal </a:t>
            </a:r>
            <a:r>
              <a:rPr lang="en-US" sz="2000" dirty="0"/>
              <a:t>history of colorectal cancer:</a:t>
            </a:r>
          </a:p>
          <a:p>
            <a:r>
              <a:rPr lang="en-US" sz="2000" dirty="0"/>
              <a:t>		After colon resection</a:t>
            </a:r>
          </a:p>
          <a:p>
            <a:r>
              <a:rPr lang="en-US" sz="2000" dirty="0"/>
              <a:t>		Approximately six months after the surgery  </a:t>
            </a:r>
          </a:p>
          <a:p>
            <a:pPr marL="0" indent="0">
              <a:buNone/>
            </a:pPr>
            <a:r>
              <a:rPr lang="en-US" sz="2000" dirty="0"/>
              <a:t>		If the colonoscopy performed at six months is normal, subsequent colonoscopy should be repeated at 3 years  </a:t>
            </a:r>
            <a:r>
              <a:rPr lang="en-US" sz="2000" dirty="0" smtClean="0"/>
              <a:t>and </a:t>
            </a:r>
            <a:r>
              <a:rPr lang="en-US" sz="2000" dirty="0"/>
              <a:t>then if normal, every 5 years</a:t>
            </a:r>
          </a:p>
          <a:p>
            <a:r>
              <a:rPr lang="en-US" sz="2000" dirty="0" smtClean="0"/>
              <a:t>Personal </a:t>
            </a:r>
            <a:r>
              <a:rPr lang="en-US" sz="2000" dirty="0"/>
              <a:t>history of inflammatory bowel disease </a:t>
            </a:r>
          </a:p>
          <a:p>
            <a:pPr marL="0" indent="0">
              <a:buNone/>
            </a:pPr>
            <a:r>
              <a:rPr lang="en-US" sz="2000" dirty="0"/>
              <a:t>		Every one to two years after an eight year history of the disease with </a:t>
            </a:r>
            <a:r>
              <a:rPr lang="en-US" sz="2000" dirty="0" err="1"/>
              <a:t>pancolitis</a:t>
            </a:r>
            <a:r>
              <a:rPr lang="en-US" sz="2000" dirty="0"/>
              <a:t> or 		</a:t>
            </a:r>
            <a:endParaRPr lang="ru-RU" sz="2000" dirty="0" smtClean="0"/>
          </a:p>
          <a:p>
            <a:pPr marL="0" indent="0">
              <a:buNone/>
            </a:pPr>
            <a:r>
              <a:rPr lang="en-US" sz="2000" dirty="0" smtClean="0"/>
              <a:t>Every </a:t>
            </a:r>
            <a:r>
              <a:rPr lang="en-US" sz="2000" dirty="0"/>
              <a:t>one to two years after 15 years history of left-sided colitis or</a:t>
            </a:r>
          </a:p>
          <a:p>
            <a:pPr marL="0" indent="0">
              <a:buNone/>
            </a:pPr>
            <a:r>
              <a:rPr lang="en-US" sz="2000" dirty="0"/>
              <a:t>		For all patients beginning with eight to ten years of disease to document the extent of the disease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137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smtClean="0">
                <a:solidFill>
                  <a:srgbClr val="000000"/>
                </a:solidFill>
              </a:rPr>
              <a:t>Structure of cancer cases of men </a:t>
            </a:r>
            <a:r>
              <a:rPr lang="ru-RU" altLang="ru-RU" sz="3600" smtClean="0">
                <a:solidFill>
                  <a:srgbClr val="000000"/>
                </a:solidFill>
              </a:rPr>
              <a:t/>
            </a:r>
            <a:br>
              <a:rPr lang="ru-RU" altLang="ru-RU" sz="3600" smtClean="0">
                <a:solidFill>
                  <a:srgbClr val="000000"/>
                </a:solidFill>
              </a:rPr>
            </a:br>
            <a:r>
              <a:rPr lang="en-US" altLang="ru-RU" sz="3600" smtClean="0">
                <a:solidFill>
                  <a:srgbClr val="000000"/>
                </a:solidFill>
              </a:rPr>
              <a:t>in Russia in 201</a:t>
            </a:r>
            <a:r>
              <a:rPr lang="ru-RU" altLang="ru-RU" sz="3600" smtClean="0">
                <a:solidFill>
                  <a:srgbClr val="000000"/>
                </a:solidFill>
              </a:rPr>
              <a:t>8</a:t>
            </a:r>
            <a:endParaRPr lang="ru-RU" altLang="ru-RU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371600"/>
            <a:ext cx="87582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6732240" y="2780928"/>
            <a:ext cx="950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12,1%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en-US" altLang="ru-RU" sz="3600" smtClean="0"/>
              <a:t>Structure of cancer cases of women </a:t>
            </a:r>
            <a:r>
              <a:rPr lang="ru-RU" altLang="ru-RU" sz="3600" smtClean="0"/>
              <a:t/>
            </a:r>
            <a:br>
              <a:rPr lang="ru-RU" altLang="ru-RU" sz="3600" smtClean="0"/>
            </a:br>
            <a:r>
              <a:rPr lang="en-US" altLang="ru-RU" sz="3600" smtClean="0"/>
              <a:t>in Russia in 201</a:t>
            </a:r>
            <a:r>
              <a:rPr lang="ru-RU" altLang="ru-RU" sz="3600" smtClean="0"/>
              <a:t>8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732240" y="2060848"/>
            <a:ext cx="950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11,9%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563563"/>
          </a:xfrm>
        </p:spPr>
        <p:txBody>
          <a:bodyPr/>
          <a:lstStyle/>
          <a:p>
            <a:r>
              <a:rPr lang="en-US" altLang="ru-RU" b="1" dirty="0" smtClean="0"/>
              <a:t>Etiology</a:t>
            </a:r>
            <a:endParaRPr lang="ru-RU" altLang="ru-RU" b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742950" indent="-742950" algn="ctr">
              <a:buFontTx/>
              <a:buAutoNum type="arabicPeriod"/>
            </a:pPr>
            <a:r>
              <a:rPr lang="en-US" altLang="ru-RU" sz="3600" dirty="0" smtClean="0"/>
              <a:t>Heredity and family history (about 5% of patients)</a:t>
            </a:r>
          </a:p>
          <a:p>
            <a:pPr marL="742950" indent="-742950" algn="ctr">
              <a:buFontTx/>
              <a:buAutoNum type="arabicPeriod"/>
            </a:pPr>
            <a:endParaRPr lang="en-US" altLang="ru-RU" sz="3600" dirty="0" smtClean="0"/>
          </a:p>
          <a:p>
            <a:r>
              <a:rPr lang="en-US" dirty="0" smtClean="0"/>
              <a:t>Familial </a:t>
            </a:r>
            <a:r>
              <a:rPr lang="en-US" dirty="0"/>
              <a:t>adenomatous polyposis (FAP) is the second most </a:t>
            </a:r>
            <a:r>
              <a:rPr lang="en-US" dirty="0" smtClean="0"/>
              <a:t>common </a:t>
            </a:r>
            <a:r>
              <a:rPr lang="en-US" dirty="0"/>
              <a:t>predisposing genetic syndrome, and is characterized by the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development of hundreds to thousands of colorectal polyps </a:t>
            </a:r>
            <a:r>
              <a:rPr lang="en-US" dirty="0" smtClean="0"/>
              <a:t>in affected individuals.</a:t>
            </a:r>
          </a:p>
          <a:p>
            <a:pPr marL="0" indent="0">
              <a:buNone/>
            </a:pPr>
            <a:endParaRPr lang="ru-RU" altLang="ru-RU" sz="2000" dirty="0" smtClean="0"/>
          </a:p>
          <a:p>
            <a:pPr marL="0" indent="0">
              <a:buNone/>
            </a:pP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3297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523"/>
            <a:ext cx="7344816" cy="674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2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/>
          <a:lstStyle/>
          <a:p>
            <a:r>
              <a:rPr lang="en-US" sz="4800" dirty="0" smtClean="0"/>
              <a:t>Lynch syndrome families</a:t>
            </a:r>
            <a:br>
              <a:rPr lang="en-US" sz="4800" dirty="0" smtClean="0"/>
            </a:br>
            <a:r>
              <a:rPr lang="en-US" sz="3200" dirty="0" smtClean="0"/>
              <a:t>Syndrome of a </a:t>
            </a:r>
            <a:r>
              <a:rPr lang="en-US" sz="3200" dirty="0" err="1" smtClean="0"/>
              <a:t>heriditary</a:t>
            </a:r>
            <a:r>
              <a:rPr lang="en-US" sz="3200" dirty="0" smtClean="0"/>
              <a:t> not </a:t>
            </a:r>
            <a:r>
              <a:rPr lang="en-US" sz="3200" dirty="0" err="1" smtClean="0"/>
              <a:t>polypostural</a:t>
            </a:r>
            <a:r>
              <a:rPr lang="en-US" sz="3200" dirty="0" smtClean="0"/>
              <a:t> colon cancer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/>
          <a:lstStyle/>
          <a:p>
            <a:r>
              <a:rPr lang="en-US" sz="2800" dirty="0" smtClean="0"/>
              <a:t>in the US found lifetime risks of 66% in men and 43% in women</a:t>
            </a:r>
            <a:endParaRPr lang="ru-RU" sz="2800" dirty="0" smtClean="0"/>
          </a:p>
          <a:p>
            <a:r>
              <a:rPr lang="en-US" sz="2800" dirty="0" smtClean="0"/>
              <a:t>The mutation of genes of hMSH2 and hMLH1 is noted at 70% of patients. At the type </a:t>
            </a:r>
            <a:r>
              <a:rPr lang="ru-RU" sz="2800" dirty="0" smtClean="0"/>
              <a:t>«</a:t>
            </a:r>
            <a:r>
              <a:rPr lang="en-US" sz="2800" dirty="0" smtClean="0"/>
              <a:t>a</a:t>
            </a:r>
            <a:r>
              <a:rPr lang="ru-RU" sz="2800" dirty="0" smtClean="0"/>
              <a:t>»</a:t>
            </a:r>
            <a:r>
              <a:rPr lang="en-US" sz="2800" dirty="0" smtClean="0"/>
              <a:t> cancer arises only in a large intestine, in the type </a:t>
            </a:r>
            <a:r>
              <a:rPr lang="ru-RU" sz="2800" dirty="0" smtClean="0"/>
              <a:t>«</a:t>
            </a:r>
            <a:r>
              <a:rPr lang="en-US" sz="2800" dirty="0" smtClean="0"/>
              <a:t>b</a:t>
            </a:r>
            <a:r>
              <a:rPr lang="ru-RU" sz="2800" dirty="0" smtClean="0"/>
              <a:t>»</a:t>
            </a:r>
            <a:r>
              <a:rPr lang="en-US" sz="2800" dirty="0" smtClean="0"/>
              <a:t> at the same time there can be tumors in endometrium or a stomach, a brain, a mammary gland, or genitourinary, </a:t>
            </a:r>
            <a:r>
              <a:rPr lang="en-US" sz="2800" dirty="0" err="1" smtClean="0"/>
              <a:t>gepatobiliary</a:t>
            </a:r>
            <a:r>
              <a:rPr lang="en-US" sz="2800" dirty="0" smtClean="0"/>
              <a:t> system. </a:t>
            </a:r>
          </a:p>
          <a:p>
            <a:pPr marL="0" indent="0">
              <a:buNone/>
            </a:pPr>
            <a:r>
              <a:rPr lang="en-US" sz="2800" b="1" dirty="0"/>
              <a:t>Li-</a:t>
            </a:r>
            <a:r>
              <a:rPr lang="en-US" sz="2800" b="1" dirty="0" err="1"/>
              <a:t>Fromeni's</a:t>
            </a:r>
            <a:r>
              <a:rPr lang="en-US" sz="2800" b="1" dirty="0"/>
              <a:t> </a:t>
            </a:r>
            <a:r>
              <a:rPr lang="en-US" sz="2800" b="1" dirty="0" smtClean="0"/>
              <a:t>syndrome, </a:t>
            </a:r>
            <a:r>
              <a:rPr lang="en-US" sz="2800" b="1" dirty="0"/>
              <a:t>Gardner's syndrome, </a:t>
            </a:r>
            <a:r>
              <a:rPr lang="en-US" sz="2800" b="1" dirty="0" err="1"/>
              <a:t>Peyttsa-Egers's</a:t>
            </a:r>
            <a:r>
              <a:rPr lang="en-US" sz="2800" b="1" dirty="0"/>
              <a:t> syndrome, family juvenile </a:t>
            </a:r>
            <a:r>
              <a:rPr lang="en-US" sz="2800" b="1" dirty="0" err="1"/>
              <a:t>polyposes</a:t>
            </a:r>
            <a:r>
              <a:rPr lang="en-US" sz="2800" b="1" dirty="0"/>
              <a:t>.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9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1763</Words>
  <Application>Microsoft Office PowerPoint</Application>
  <PresentationFormat>Экран (4:3)</PresentationFormat>
  <Paragraphs>309</Paragraphs>
  <Slides>46</Slides>
  <Notes>16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Оформление по умолчанию</vt:lpstr>
      <vt:lpstr>1_Оформление по умолчанию</vt:lpstr>
      <vt:lpstr>   CARCINOMA OF  LARGE INTESTINE    </vt:lpstr>
      <vt:lpstr>Colon Cancer Incidence Rates by Sex and World Area</vt:lpstr>
      <vt:lpstr>Презентация PowerPoint</vt:lpstr>
      <vt:lpstr>Презентация PowerPoint</vt:lpstr>
      <vt:lpstr>Structure of cancer cases of men  in Russia in 2018</vt:lpstr>
      <vt:lpstr>Structure of cancer cases of women  in Russia in 2018</vt:lpstr>
      <vt:lpstr>Etiology</vt:lpstr>
      <vt:lpstr>Презентация PowerPoint</vt:lpstr>
      <vt:lpstr>Lynch syndrome families Syndrome of a heriditary not polypostural colon cancer </vt:lpstr>
      <vt:lpstr>2. Not heriditary-sporadic CRC </vt:lpstr>
      <vt:lpstr> Summary of Selected Risk Factors for Colorectal Cancer  </vt:lpstr>
      <vt:lpstr> Summary of Selected Risk Factors for Colorectal Cancer  </vt:lpstr>
      <vt:lpstr> Summary of Selected Risk Factors for Colorectal Cancer  </vt:lpstr>
      <vt:lpstr>Precancerous diseases of a large intestine:</vt:lpstr>
      <vt:lpstr>Презентация PowerPoint</vt:lpstr>
      <vt:lpstr>Classification</vt:lpstr>
      <vt:lpstr>Презентация PowerPoint</vt:lpstr>
      <vt:lpstr>PATHOLOGY: WHO  Classification</vt:lpstr>
      <vt:lpstr>Features of microanatomy of a wall of a colonic intestine</vt:lpstr>
      <vt:lpstr>Презентация PowerPoint</vt:lpstr>
      <vt:lpstr>Презентация PowerPoint</vt:lpstr>
      <vt:lpstr>Презентация PowerPoint</vt:lpstr>
      <vt:lpstr>TNM Staging Classification of CRC</vt:lpstr>
      <vt:lpstr>Clinical forms CRC</vt:lpstr>
      <vt:lpstr>Clinical sings</vt:lpstr>
      <vt:lpstr>CLINICAL SIGNS</vt:lpstr>
      <vt:lpstr>DIAGNOSIS</vt:lpstr>
      <vt:lpstr>Diagnostic Tests</vt:lpstr>
      <vt:lpstr>Performance &amp; Benefits Complexity, limitations of tests</vt:lpstr>
      <vt:lpstr>Performance &amp; Benefits Complexity, limitations of tests</vt:lpstr>
      <vt:lpstr>Complications of CRC</vt:lpstr>
      <vt:lpstr>SURGERY</vt:lpstr>
      <vt:lpstr>Treatment of CRC </vt:lpstr>
      <vt:lpstr>Ileotransversoanastomosis а – «end-to-side», б – «side-to-side»</vt:lpstr>
      <vt:lpstr>Ileotransversoanastomosis end-to-side by a microsurgical technique. 1 - an ileal intestine, 2 - an anastomosis suture line, 3 - a stump of transversal colonic intestine</vt:lpstr>
      <vt:lpstr>Ileotransversoanastomosis end-to-side by a microsurgical technique, 8 days.</vt:lpstr>
      <vt:lpstr>Ileotransversoanastomosis end-to-side by a microsurgical technique, 8 months.</vt:lpstr>
      <vt:lpstr>Презентация PowerPoint</vt:lpstr>
      <vt:lpstr>Презентация PowerPoint</vt:lpstr>
      <vt:lpstr>Презентация PowerPoint</vt:lpstr>
      <vt:lpstr>Презентация PowerPoint</vt:lpstr>
      <vt:lpstr>Sigmosigmoanastomosis end-to-end by a microsurgical technique, 6 days.</vt:lpstr>
      <vt:lpstr>Презентация PowerPoint</vt:lpstr>
      <vt:lpstr>Treatment</vt:lpstr>
      <vt:lpstr>Screening for high-risk people  </vt:lpstr>
      <vt:lpstr>Screening for high-risk people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CARCINOMA OF     The malignant tumor  developing from elements  of a epithelium mucous a stomach</dc:title>
  <dc:creator>Дмитрий Коновалов</dc:creator>
  <cp:lastModifiedBy>КДЮ</cp:lastModifiedBy>
  <cp:revision>54</cp:revision>
  <dcterms:created xsi:type="dcterms:W3CDTF">2016-11-20T05:13:37Z</dcterms:created>
  <dcterms:modified xsi:type="dcterms:W3CDTF">2021-10-29T11:23:24Z</dcterms:modified>
</cp:coreProperties>
</file>